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9" r:id="rId2"/>
    <p:sldId id="263" r:id="rId3"/>
    <p:sldId id="283" r:id="rId4"/>
    <p:sldId id="284" r:id="rId5"/>
    <p:sldId id="269" r:id="rId6"/>
    <p:sldId id="273" r:id="rId7"/>
    <p:sldId id="274" r:id="rId8"/>
    <p:sldId id="275" r:id="rId9"/>
    <p:sldId id="277" r:id="rId10"/>
    <p:sldId id="278" r:id="rId11"/>
    <p:sldId id="279" r:id="rId12"/>
    <p:sldId id="280" r:id="rId13"/>
    <p:sldId id="282" r:id="rId14"/>
    <p:sldId id="270" r:id="rId15"/>
    <p:sldId id="271" r:id="rId16"/>
    <p:sldId id="285"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7" autoAdjust="0"/>
    <p:restoredTop sz="94608"/>
  </p:normalViewPr>
  <p:slideViewPr>
    <p:cSldViewPr snapToGrid="0" snapToObjects="1">
      <p:cViewPr varScale="1">
        <p:scale>
          <a:sx n="104" d="100"/>
          <a:sy n="104" d="100"/>
        </p:scale>
        <p:origin x="11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1C412-E42C-364B-9EB1-D211D1B3226E}"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4A1C0-5D7C-1647-B4A9-04C6AD79526B}" type="slidenum">
              <a:rPr lang="en-US" smtClean="0"/>
              <a:t>‹#›</a:t>
            </a:fld>
            <a:endParaRPr lang="en-US"/>
          </a:p>
        </p:txBody>
      </p:sp>
    </p:spTree>
    <p:extLst>
      <p:ext uri="{BB962C8B-B14F-4D97-AF65-F5344CB8AC3E}">
        <p14:creationId xmlns:p14="http://schemas.microsoft.com/office/powerpoint/2010/main" val="225427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4A1C0-5D7C-1647-B4A9-04C6AD79526B}" type="slidenum">
              <a:rPr lang="en-US" smtClean="0"/>
              <a:t>6</a:t>
            </a:fld>
            <a:endParaRPr lang="en-US"/>
          </a:p>
        </p:txBody>
      </p:sp>
    </p:spTree>
    <p:extLst>
      <p:ext uri="{BB962C8B-B14F-4D97-AF65-F5344CB8AC3E}">
        <p14:creationId xmlns:p14="http://schemas.microsoft.com/office/powerpoint/2010/main" val="113266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C2D7-B19E-6243-A943-A85F8F7BB2C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EE14DF-6029-8141-922A-5B7CC8DDA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B638C8F-7A48-624C-B33C-D90993FFDD8F}"/>
              </a:ext>
            </a:extLst>
          </p:cNvPr>
          <p:cNvSpPr>
            <a:spLocks noGrp="1"/>
          </p:cNvSpPr>
          <p:nvPr>
            <p:ph type="dt" sz="half" idx="10"/>
          </p:nvPr>
        </p:nvSpPr>
        <p:spPr/>
        <p:txBody>
          <a:bodyPr/>
          <a:lstStyle/>
          <a:p>
            <a:r>
              <a:rPr lang="en-US"/>
              <a:t>9 February 2021</a:t>
            </a:r>
          </a:p>
        </p:txBody>
      </p:sp>
      <p:sp>
        <p:nvSpPr>
          <p:cNvPr id="5" name="Footer Placeholder 4">
            <a:extLst>
              <a:ext uri="{FF2B5EF4-FFF2-40B4-BE49-F238E27FC236}">
                <a16:creationId xmlns:a16="http://schemas.microsoft.com/office/drawing/2014/main" id="{A27D0C23-D3CB-3249-A747-6AD7FF82205B}"/>
              </a:ext>
            </a:extLst>
          </p:cNvPr>
          <p:cNvSpPr>
            <a:spLocks noGrp="1"/>
          </p:cNvSpPr>
          <p:nvPr>
            <p:ph type="ftr" sz="quarter" idx="11"/>
          </p:nvPr>
        </p:nvSpPr>
        <p:spPr/>
        <p:txBody>
          <a:bodyPr/>
          <a:lstStyle/>
          <a:p>
            <a:r>
              <a:rPr lang="en-US"/>
              <a:t>STORIES OF CASUAL RACISM</a:t>
            </a:r>
          </a:p>
        </p:txBody>
      </p:sp>
      <p:sp>
        <p:nvSpPr>
          <p:cNvPr id="6" name="Slide Number Placeholder 5">
            <a:extLst>
              <a:ext uri="{FF2B5EF4-FFF2-40B4-BE49-F238E27FC236}">
                <a16:creationId xmlns:a16="http://schemas.microsoft.com/office/drawing/2014/main" id="{279AC57B-810A-1948-BE5C-2EB223941A72}"/>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187502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02CB-2D84-0143-9AF5-637FF287ED7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0F8C42-66A8-F24B-B3D8-B39DE9567D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33119B-C80A-E145-92DC-A0C09123AD52}"/>
              </a:ext>
            </a:extLst>
          </p:cNvPr>
          <p:cNvSpPr>
            <a:spLocks noGrp="1"/>
          </p:cNvSpPr>
          <p:nvPr>
            <p:ph type="dt" sz="half" idx="10"/>
          </p:nvPr>
        </p:nvSpPr>
        <p:spPr/>
        <p:txBody>
          <a:bodyPr/>
          <a:lstStyle/>
          <a:p>
            <a:r>
              <a:rPr lang="en-US"/>
              <a:t>9 February 2021</a:t>
            </a:r>
          </a:p>
        </p:txBody>
      </p:sp>
      <p:sp>
        <p:nvSpPr>
          <p:cNvPr id="5" name="Footer Placeholder 4">
            <a:extLst>
              <a:ext uri="{FF2B5EF4-FFF2-40B4-BE49-F238E27FC236}">
                <a16:creationId xmlns:a16="http://schemas.microsoft.com/office/drawing/2014/main" id="{E886D5F1-4DF6-504B-B9C8-F954B33C06C1}"/>
              </a:ext>
            </a:extLst>
          </p:cNvPr>
          <p:cNvSpPr>
            <a:spLocks noGrp="1"/>
          </p:cNvSpPr>
          <p:nvPr>
            <p:ph type="ftr" sz="quarter" idx="11"/>
          </p:nvPr>
        </p:nvSpPr>
        <p:spPr/>
        <p:txBody>
          <a:bodyPr/>
          <a:lstStyle/>
          <a:p>
            <a:r>
              <a:rPr lang="en-US"/>
              <a:t>STORIES OF CASUAL RACISM</a:t>
            </a:r>
          </a:p>
        </p:txBody>
      </p:sp>
      <p:sp>
        <p:nvSpPr>
          <p:cNvPr id="6" name="Slide Number Placeholder 5">
            <a:extLst>
              <a:ext uri="{FF2B5EF4-FFF2-40B4-BE49-F238E27FC236}">
                <a16:creationId xmlns:a16="http://schemas.microsoft.com/office/drawing/2014/main" id="{25ED39D4-6ED3-0442-ABF3-96DC43A3B71D}"/>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110899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F62D87-AF47-6849-A39D-5BFC7972D2C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6318B31-05E7-524A-B019-AD008633D8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7C765F-AADA-DC45-900B-EB1EFDA157B1}"/>
              </a:ext>
            </a:extLst>
          </p:cNvPr>
          <p:cNvSpPr>
            <a:spLocks noGrp="1"/>
          </p:cNvSpPr>
          <p:nvPr>
            <p:ph type="dt" sz="half" idx="10"/>
          </p:nvPr>
        </p:nvSpPr>
        <p:spPr/>
        <p:txBody>
          <a:bodyPr/>
          <a:lstStyle/>
          <a:p>
            <a:r>
              <a:rPr lang="en-US"/>
              <a:t>9 February 2021</a:t>
            </a:r>
          </a:p>
        </p:txBody>
      </p:sp>
      <p:sp>
        <p:nvSpPr>
          <p:cNvPr id="5" name="Footer Placeholder 4">
            <a:extLst>
              <a:ext uri="{FF2B5EF4-FFF2-40B4-BE49-F238E27FC236}">
                <a16:creationId xmlns:a16="http://schemas.microsoft.com/office/drawing/2014/main" id="{BB4401EE-6BA7-0546-87DC-F3E2A79C3059}"/>
              </a:ext>
            </a:extLst>
          </p:cNvPr>
          <p:cNvSpPr>
            <a:spLocks noGrp="1"/>
          </p:cNvSpPr>
          <p:nvPr>
            <p:ph type="ftr" sz="quarter" idx="11"/>
          </p:nvPr>
        </p:nvSpPr>
        <p:spPr/>
        <p:txBody>
          <a:bodyPr/>
          <a:lstStyle/>
          <a:p>
            <a:r>
              <a:rPr lang="en-US"/>
              <a:t>STORIES OF CASUAL RACISM</a:t>
            </a:r>
          </a:p>
        </p:txBody>
      </p:sp>
      <p:sp>
        <p:nvSpPr>
          <p:cNvPr id="6" name="Slide Number Placeholder 5">
            <a:extLst>
              <a:ext uri="{FF2B5EF4-FFF2-40B4-BE49-F238E27FC236}">
                <a16:creationId xmlns:a16="http://schemas.microsoft.com/office/drawing/2014/main" id="{D69E3270-EE8D-1740-B23F-4FA758700819}"/>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318568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2B2B-F671-7740-A086-E1AD959720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33D293C-4607-6546-A226-954ADDEE57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0EBF2C-66C6-BB40-901E-153913A631AE}"/>
              </a:ext>
            </a:extLst>
          </p:cNvPr>
          <p:cNvSpPr>
            <a:spLocks noGrp="1"/>
          </p:cNvSpPr>
          <p:nvPr>
            <p:ph type="dt" sz="half" idx="10"/>
          </p:nvPr>
        </p:nvSpPr>
        <p:spPr/>
        <p:txBody>
          <a:bodyPr/>
          <a:lstStyle/>
          <a:p>
            <a:r>
              <a:rPr lang="en-US"/>
              <a:t>9 February 2021</a:t>
            </a:r>
          </a:p>
        </p:txBody>
      </p:sp>
      <p:sp>
        <p:nvSpPr>
          <p:cNvPr id="5" name="Footer Placeholder 4">
            <a:extLst>
              <a:ext uri="{FF2B5EF4-FFF2-40B4-BE49-F238E27FC236}">
                <a16:creationId xmlns:a16="http://schemas.microsoft.com/office/drawing/2014/main" id="{6321F92E-C8D9-004D-81EF-E16EBDA52343}"/>
              </a:ext>
            </a:extLst>
          </p:cNvPr>
          <p:cNvSpPr>
            <a:spLocks noGrp="1"/>
          </p:cNvSpPr>
          <p:nvPr>
            <p:ph type="ftr" sz="quarter" idx="11"/>
          </p:nvPr>
        </p:nvSpPr>
        <p:spPr/>
        <p:txBody>
          <a:bodyPr/>
          <a:lstStyle/>
          <a:p>
            <a:r>
              <a:rPr lang="en-US"/>
              <a:t>STORIES OF CASUAL RACISM</a:t>
            </a:r>
          </a:p>
        </p:txBody>
      </p:sp>
      <p:sp>
        <p:nvSpPr>
          <p:cNvPr id="6" name="Slide Number Placeholder 5">
            <a:extLst>
              <a:ext uri="{FF2B5EF4-FFF2-40B4-BE49-F238E27FC236}">
                <a16:creationId xmlns:a16="http://schemas.microsoft.com/office/drawing/2014/main" id="{82AFE6E3-3ACB-7547-8466-5716AB511F71}"/>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90612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AF43-260C-6C4A-AA31-BCD2E65575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EF3A676-9A05-024E-971A-BDE71CD91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E91309-ED4D-554C-BF1C-6AF58A05A182}"/>
              </a:ext>
            </a:extLst>
          </p:cNvPr>
          <p:cNvSpPr>
            <a:spLocks noGrp="1"/>
          </p:cNvSpPr>
          <p:nvPr>
            <p:ph type="dt" sz="half" idx="10"/>
          </p:nvPr>
        </p:nvSpPr>
        <p:spPr/>
        <p:txBody>
          <a:bodyPr/>
          <a:lstStyle/>
          <a:p>
            <a:r>
              <a:rPr lang="en-US"/>
              <a:t>9 February 2021</a:t>
            </a:r>
          </a:p>
        </p:txBody>
      </p:sp>
      <p:sp>
        <p:nvSpPr>
          <p:cNvPr id="5" name="Footer Placeholder 4">
            <a:extLst>
              <a:ext uri="{FF2B5EF4-FFF2-40B4-BE49-F238E27FC236}">
                <a16:creationId xmlns:a16="http://schemas.microsoft.com/office/drawing/2014/main" id="{CB2FF817-B510-254B-AC21-2F7989F948D8}"/>
              </a:ext>
            </a:extLst>
          </p:cNvPr>
          <p:cNvSpPr>
            <a:spLocks noGrp="1"/>
          </p:cNvSpPr>
          <p:nvPr>
            <p:ph type="ftr" sz="quarter" idx="11"/>
          </p:nvPr>
        </p:nvSpPr>
        <p:spPr/>
        <p:txBody>
          <a:bodyPr/>
          <a:lstStyle/>
          <a:p>
            <a:r>
              <a:rPr lang="en-US"/>
              <a:t>STORIES OF CASUAL RACISM</a:t>
            </a:r>
          </a:p>
        </p:txBody>
      </p:sp>
      <p:sp>
        <p:nvSpPr>
          <p:cNvPr id="6" name="Slide Number Placeholder 5">
            <a:extLst>
              <a:ext uri="{FF2B5EF4-FFF2-40B4-BE49-F238E27FC236}">
                <a16:creationId xmlns:a16="http://schemas.microsoft.com/office/drawing/2014/main" id="{D5DE1C17-B980-3D42-9980-EA20B1DEC6CF}"/>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336705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42E4-E418-1E47-BE66-94A92A99ED2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F77D011-BED0-F742-B046-099375A572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715B772-4BEE-6F41-B075-98ED0D40614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B5DA3A5-4A61-0946-B9AF-EBF8BF5DD83C}"/>
              </a:ext>
            </a:extLst>
          </p:cNvPr>
          <p:cNvSpPr>
            <a:spLocks noGrp="1"/>
          </p:cNvSpPr>
          <p:nvPr>
            <p:ph type="dt" sz="half" idx="10"/>
          </p:nvPr>
        </p:nvSpPr>
        <p:spPr/>
        <p:txBody>
          <a:bodyPr/>
          <a:lstStyle/>
          <a:p>
            <a:r>
              <a:rPr lang="en-US"/>
              <a:t>9 February 2021</a:t>
            </a:r>
          </a:p>
        </p:txBody>
      </p:sp>
      <p:sp>
        <p:nvSpPr>
          <p:cNvPr id="6" name="Footer Placeholder 5">
            <a:extLst>
              <a:ext uri="{FF2B5EF4-FFF2-40B4-BE49-F238E27FC236}">
                <a16:creationId xmlns:a16="http://schemas.microsoft.com/office/drawing/2014/main" id="{C70F4A85-E74D-DF42-BB74-5A2539ECE4CF}"/>
              </a:ext>
            </a:extLst>
          </p:cNvPr>
          <p:cNvSpPr>
            <a:spLocks noGrp="1"/>
          </p:cNvSpPr>
          <p:nvPr>
            <p:ph type="ftr" sz="quarter" idx="11"/>
          </p:nvPr>
        </p:nvSpPr>
        <p:spPr/>
        <p:txBody>
          <a:bodyPr/>
          <a:lstStyle/>
          <a:p>
            <a:r>
              <a:rPr lang="en-US"/>
              <a:t>STORIES OF CASUAL RACISM</a:t>
            </a:r>
          </a:p>
        </p:txBody>
      </p:sp>
      <p:sp>
        <p:nvSpPr>
          <p:cNvPr id="7" name="Slide Number Placeholder 6">
            <a:extLst>
              <a:ext uri="{FF2B5EF4-FFF2-40B4-BE49-F238E27FC236}">
                <a16:creationId xmlns:a16="http://schemas.microsoft.com/office/drawing/2014/main" id="{038FDDDA-B151-3944-97F4-27EB601FD65E}"/>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110978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839ED-34F2-9F42-8767-7F32B9E3DB1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1690BC-C17C-F54F-B68A-2E6C5FC58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5DAF65-38A4-DB46-8F60-8C7BE8C071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729B55B-C106-114F-9CAF-A97ECED976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6F3156-38BD-2843-B1D9-3B3754D5CF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D0DE5B-185C-2F43-9493-8BA44145813C}"/>
              </a:ext>
            </a:extLst>
          </p:cNvPr>
          <p:cNvSpPr>
            <a:spLocks noGrp="1"/>
          </p:cNvSpPr>
          <p:nvPr>
            <p:ph type="dt" sz="half" idx="10"/>
          </p:nvPr>
        </p:nvSpPr>
        <p:spPr/>
        <p:txBody>
          <a:bodyPr/>
          <a:lstStyle/>
          <a:p>
            <a:r>
              <a:rPr lang="en-US"/>
              <a:t>9 February 2021</a:t>
            </a:r>
          </a:p>
        </p:txBody>
      </p:sp>
      <p:sp>
        <p:nvSpPr>
          <p:cNvPr id="8" name="Footer Placeholder 7">
            <a:extLst>
              <a:ext uri="{FF2B5EF4-FFF2-40B4-BE49-F238E27FC236}">
                <a16:creationId xmlns:a16="http://schemas.microsoft.com/office/drawing/2014/main" id="{27164566-148E-3846-826C-91AF8509237A}"/>
              </a:ext>
            </a:extLst>
          </p:cNvPr>
          <p:cNvSpPr>
            <a:spLocks noGrp="1"/>
          </p:cNvSpPr>
          <p:nvPr>
            <p:ph type="ftr" sz="quarter" idx="11"/>
          </p:nvPr>
        </p:nvSpPr>
        <p:spPr/>
        <p:txBody>
          <a:bodyPr/>
          <a:lstStyle/>
          <a:p>
            <a:r>
              <a:rPr lang="en-US"/>
              <a:t>STORIES OF CASUAL RACISM</a:t>
            </a:r>
          </a:p>
        </p:txBody>
      </p:sp>
      <p:sp>
        <p:nvSpPr>
          <p:cNvPr id="9" name="Slide Number Placeholder 8">
            <a:extLst>
              <a:ext uri="{FF2B5EF4-FFF2-40B4-BE49-F238E27FC236}">
                <a16:creationId xmlns:a16="http://schemas.microsoft.com/office/drawing/2014/main" id="{7F028570-9023-2F40-A3EA-889914F1C9F3}"/>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205258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5E85-36C0-F74F-BA2A-26FDEC3D351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1C6832E-A941-C143-A45C-208FC44EEBC0}"/>
              </a:ext>
            </a:extLst>
          </p:cNvPr>
          <p:cNvSpPr>
            <a:spLocks noGrp="1"/>
          </p:cNvSpPr>
          <p:nvPr>
            <p:ph type="dt" sz="half" idx="10"/>
          </p:nvPr>
        </p:nvSpPr>
        <p:spPr/>
        <p:txBody>
          <a:bodyPr/>
          <a:lstStyle/>
          <a:p>
            <a:r>
              <a:rPr lang="en-US"/>
              <a:t>9 February 2021</a:t>
            </a:r>
          </a:p>
        </p:txBody>
      </p:sp>
      <p:sp>
        <p:nvSpPr>
          <p:cNvPr id="4" name="Footer Placeholder 3">
            <a:extLst>
              <a:ext uri="{FF2B5EF4-FFF2-40B4-BE49-F238E27FC236}">
                <a16:creationId xmlns:a16="http://schemas.microsoft.com/office/drawing/2014/main" id="{82D3C11E-E70E-DF4D-99D6-5F3CF8175670}"/>
              </a:ext>
            </a:extLst>
          </p:cNvPr>
          <p:cNvSpPr>
            <a:spLocks noGrp="1"/>
          </p:cNvSpPr>
          <p:nvPr>
            <p:ph type="ftr" sz="quarter" idx="11"/>
          </p:nvPr>
        </p:nvSpPr>
        <p:spPr/>
        <p:txBody>
          <a:bodyPr/>
          <a:lstStyle/>
          <a:p>
            <a:r>
              <a:rPr lang="en-US"/>
              <a:t>STORIES OF CASUAL RACISM</a:t>
            </a:r>
          </a:p>
        </p:txBody>
      </p:sp>
      <p:sp>
        <p:nvSpPr>
          <p:cNvPr id="5" name="Slide Number Placeholder 4">
            <a:extLst>
              <a:ext uri="{FF2B5EF4-FFF2-40B4-BE49-F238E27FC236}">
                <a16:creationId xmlns:a16="http://schemas.microsoft.com/office/drawing/2014/main" id="{E8A2DA93-6820-B044-83E2-DC1958DCA99D}"/>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132901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3984C-02CC-A74F-AEA3-40086AEABF41}"/>
              </a:ext>
            </a:extLst>
          </p:cNvPr>
          <p:cNvSpPr>
            <a:spLocks noGrp="1"/>
          </p:cNvSpPr>
          <p:nvPr>
            <p:ph type="dt" sz="half" idx="10"/>
          </p:nvPr>
        </p:nvSpPr>
        <p:spPr/>
        <p:txBody>
          <a:bodyPr/>
          <a:lstStyle/>
          <a:p>
            <a:r>
              <a:rPr lang="en-US"/>
              <a:t>9 February 2021</a:t>
            </a:r>
          </a:p>
        </p:txBody>
      </p:sp>
      <p:sp>
        <p:nvSpPr>
          <p:cNvPr id="3" name="Footer Placeholder 2">
            <a:extLst>
              <a:ext uri="{FF2B5EF4-FFF2-40B4-BE49-F238E27FC236}">
                <a16:creationId xmlns:a16="http://schemas.microsoft.com/office/drawing/2014/main" id="{C58EA93E-F9E7-BF46-8C67-AF697BED8702}"/>
              </a:ext>
            </a:extLst>
          </p:cNvPr>
          <p:cNvSpPr>
            <a:spLocks noGrp="1"/>
          </p:cNvSpPr>
          <p:nvPr>
            <p:ph type="ftr" sz="quarter" idx="11"/>
          </p:nvPr>
        </p:nvSpPr>
        <p:spPr/>
        <p:txBody>
          <a:bodyPr/>
          <a:lstStyle/>
          <a:p>
            <a:r>
              <a:rPr lang="en-US"/>
              <a:t>STORIES OF CASUAL RACISM</a:t>
            </a:r>
          </a:p>
        </p:txBody>
      </p:sp>
      <p:sp>
        <p:nvSpPr>
          <p:cNvPr id="4" name="Slide Number Placeholder 3">
            <a:extLst>
              <a:ext uri="{FF2B5EF4-FFF2-40B4-BE49-F238E27FC236}">
                <a16:creationId xmlns:a16="http://schemas.microsoft.com/office/drawing/2014/main" id="{48B8E379-A381-3642-BE9D-45A47DEF2A7D}"/>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362735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24D9-F598-1E45-9BC9-C2836B5A8B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DBDA1BE-715D-B844-B0DA-C4772EA32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7092B0F-C878-8548-9E6D-92304DF5E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D32BC0-BC4D-A84A-943C-31467FFA2E89}"/>
              </a:ext>
            </a:extLst>
          </p:cNvPr>
          <p:cNvSpPr>
            <a:spLocks noGrp="1"/>
          </p:cNvSpPr>
          <p:nvPr>
            <p:ph type="dt" sz="half" idx="10"/>
          </p:nvPr>
        </p:nvSpPr>
        <p:spPr/>
        <p:txBody>
          <a:bodyPr/>
          <a:lstStyle/>
          <a:p>
            <a:r>
              <a:rPr lang="en-US"/>
              <a:t>9 February 2021</a:t>
            </a:r>
          </a:p>
        </p:txBody>
      </p:sp>
      <p:sp>
        <p:nvSpPr>
          <p:cNvPr id="6" name="Footer Placeholder 5">
            <a:extLst>
              <a:ext uri="{FF2B5EF4-FFF2-40B4-BE49-F238E27FC236}">
                <a16:creationId xmlns:a16="http://schemas.microsoft.com/office/drawing/2014/main" id="{5984C2B2-BF83-E748-B541-D3EDE710DFE3}"/>
              </a:ext>
            </a:extLst>
          </p:cNvPr>
          <p:cNvSpPr>
            <a:spLocks noGrp="1"/>
          </p:cNvSpPr>
          <p:nvPr>
            <p:ph type="ftr" sz="quarter" idx="11"/>
          </p:nvPr>
        </p:nvSpPr>
        <p:spPr/>
        <p:txBody>
          <a:bodyPr/>
          <a:lstStyle/>
          <a:p>
            <a:r>
              <a:rPr lang="en-US"/>
              <a:t>STORIES OF CASUAL RACISM</a:t>
            </a:r>
          </a:p>
        </p:txBody>
      </p:sp>
      <p:sp>
        <p:nvSpPr>
          <p:cNvPr id="7" name="Slide Number Placeholder 6">
            <a:extLst>
              <a:ext uri="{FF2B5EF4-FFF2-40B4-BE49-F238E27FC236}">
                <a16:creationId xmlns:a16="http://schemas.microsoft.com/office/drawing/2014/main" id="{A68715F0-8101-584D-AA44-31270787D27E}"/>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65933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BA5D-E5B2-EB40-8F37-B6B769A47DE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28F3A6A-0EF1-A845-9D5E-344345381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23A221-49BF-C543-B465-4707B086B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BCE9A2-A497-1E40-AF18-C9C6C2FDD860}"/>
              </a:ext>
            </a:extLst>
          </p:cNvPr>
          <p:cNvSpPr>
            <a:spLocks noGrp="1"/>
          </p:cNvSpPr>
          <p:nvPr>
            <p:ph type="dt" sz="half" idx="10"/>
          </p:nvPr>
        </p:nvSpPr>
        <p:spPr/>
        <p:txBody>
          <a:bodyPr/>
          <a:lstStyle/>
          <a:p>
            <a:r>
              <a:rPr lang="en-US"/>
              <a:t>9 February 2021</a:t>
            </a:r>
          </a:p>
        </p:txBody>
      </p:sp>
      <p:sp>
        <p:nvSpPr>
          <p:cNvPr id="6" name="Footer Placeholder 5">
            <a:extLst>
              <a:ext uri="{FF2B5EF4-FFF2-40B4-BE49-F238E27FC236}">
                <a16:creationId xmlns:a16="http://schemas.microsoft.com/office/drawing/2014/main" id="{A7C05405-0108-E444-B2FD-FCC3F437CC43}"/>
              </a:ext>
            </a:extLst>
          </p:cNvPr>
          <p:cNvSpPr>
            <a:spLocks noGrp="1"/>
          </p:cNvSpPr>
          <p:nvPr>
            <p:ph type="ftr" sz="quarter" idx="11"/>
          </p:nvPr>
        </p:nvSpPr>
        <p:spPr/>
        <p:txBody>
          <a:bodyPr/>
          <a:lstStyle/>
          <a:p>
            <a:r>
              <a:rPr lang="en-US"/>
              <a:t>STORIES OF CASUAL RACISM</a:t>
            </a:r>
          </a:p>
        </p:txBody>
      </p:sp>
      <p:sp>
        <p:nvSpPr>
          <p:cNvPr id="7" name="Slide Number Placeholder 6">
            <a:extLst>
              <a:ext uri="{FF2B5EF4-FFF2-40B4-BE49-F238E27FC236}">
                <a16:creationId xmlns:a16="http://schemas.microsoft.com/office/drawing/2014/main" id="{2D85EF85-23A5-9144-8481-D8CF157A5D1C}"/>
              </a:ext>
            </a:extLst>
          </p:cNvPr>
          <p:cNvSpPr>
            <a:spLocks noGrp="1"/>
          </p:cNvSpPr>
          <p:nvPr>
            <p:ph type="sldNum" sz="quarter" idx="12"/>
          </p:nvPr>
        </p:nvSpPr>
        <p:spPr/>
        <p:txBody>
          <a:bodyPr/>
          <a:lstStyle/>
          <a:p>
            <a:fld id="{20A400F2-878E-F348-B2DE-238599701611}" type="slidenum">
              <a:rPr lang="en-US" smtClean="0"/>
              <a:t>‹#›</a:t>
            </a:fld>
            <a:endParaRPr lang="en-US"/>
          </a:p>
        </p:txBody>
      </p:sp>
    </p:spTree>
    <p:extLst>
      <p:ext uri="{BB962C8B-B14F-4D97-AF65-F5344CB8AC3E}">
        <p14:creationId xmlns:p14="http://schemas.microsoft.com/office/powerpoint/2010/main" val="183348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DEDD37-D2F9-884E-B25B-3784346F6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8AF7DF-18FE-E04B-AFFB-4A52CEC9A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E82530-786C-F146-ABD1-009BCFCA7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 February 2021</a:t>
            </a:r>
          </a:p>
        </p:txBody>
      </p:sp>
      <p:sp>
        <p:nvSpPr>
          <p:cNvPr id="5" name="Footer Placeholder 4">
            <a:extLst>
              <a:ext uri="{FF2B5EF4-FFF2-40B4-BE49-F238E27FC236}">
                <a16:creationId xmlns:a16="http://schemas.microsoft.com/office/drawing/2014/main" id="{47DBFD06-922B-FE41-9113-D0290E552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STORIES OF CASUAL RACISM</a:t>
            </a:r>
          </a:p>
        </p:txBody>
      </p:sp>
      <p:sp>
        <p:nvSpPr>
          <p:cNvPr id="6" name="Slide Number Placeholder 5">
            <a:extLst>
              <a:ext uri="{FF2B5EF4-FFF2-40B4-BE49-F238E27FC236}">
                <a16:creationId xmlns:a16="http://schemas.microsoft.com/office/drawing/2014/main" id="{D1B637BF-81B8-6747-8DDB-32D500CEAD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400F2-878E-F348-B2DE-238599701611}" type="slidenum">
              <a:rPr lang="en-US" smtClean="0"/>
              <a:t>‹#›</a:t>
            </a:fld>
            <a:endParaRPr lang="en-US"/>
          </a:p>
        </p:txBody>
      </p:sp>
    </p:spTree>
    <p:extLst>
      <p:ext uri="{BB962C8B-B14F-4D97-AF65-F5344CB8AC3E}">
        <p14:creationId xmlns:p14="http://schemas.microsoft.com/office/powerpoint/2010/main" val="148782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about.whatsup.s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332DD8F-ED0C-E547-83C7-5F676FD7DF77}"/>
              </a:ext>
            </a:extLst>
          </p:cNvPr>
          <p:cNvPicPr>
            <a:picLocks noChangeAspect="1"/>
          </p:cNvPicPr>
          <p:nvPr/>
        </p:nvPicPr>
        <p:blipFill>
          <a:blip r:embed="rId2"/>
          <a:stretch>
            <a:fillRect/>
          </a:stretch>
        </p:blipFill>
        <p:spPr>
          <a:xfrm>
            <a:off x="0" y="0"/>
            <a:ext cx="12192000" cy="6858000"/>
          </a:xfrm>
          <a:prstGeom prst="rect">
            <a:avLst/>
          </a:prstGeom>
        </p:spPr>
      </p:pic>
      <p:sp>
        <p:nvSpPr>
          <p:cNvPr id="5" name="Rounded Rectangle 4">
            <a:extLst>
              <a:ext uri="{FF2B5EF4-FFF2-40B4-BE49-F238E27FC236}">
                <a16:creationId xmlns:a16="http://schemas.microsoft.com/office/drawing/2014/main" id="{4F1B102F-1DFA-5740-9CA9-BE4CCA7054EB}"/>
              </a:ext>
            </a:extLst>
          </p:cNvPr>
          <p:cNvSpPr/>
          <p:nvPr/>
        </p:nvSpPr>
        <p:spPr>
          <a:xfrm>
            <a:off x="4585447" y="2551579"/>
            <a:ext cx="3133165" cy="1754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EC3FEA92-3B27-1E41-A08C-6B09F8847092}"/>
              </a:ext>
            </a:extLst>
          </p:cNvPr>
          <p:cNvSpPr>
            <a:spLocks noGrp="1"/>
          </p:cNvSpPr>
          <p:nvPr>
            <p:ph type="title"/>
          </p:nvPr>
        </p:nvSpPr>
        <p:spPr>
          <a:xfrm>
            <a:off x="4585447" y="2529073"/>
            <a:ext cx="3038097" cy="1817688"/>
          </a:xfrm>
        </p:spPr>
        <p:txBody>
          <a:bodyPr>
            <a:normAutofit fontScale="90000"/>
          </a:bodyPr>
          <a:lstStyle/>
          <a:p>
            <a:pPr algn="ctr"/>
            <a:r>
              <a:rPr lang="en-US" b="1" dirty="0">
                <a:solidFill>
                  <a:srgbClr val="C00000"/>
                </a:solidFill>
                <a:effectLst>
                  <a:outerShdw blurRad="38100" dist="38100" dir="2700000" algn="tl">
                    <a:srgbClr val="000000">
                      <a:alpha val="43137"/>
                    </a:srgbClr>
                  </a:outerShdw>
                </a:effectLst>
                <a:latin typeface="American Typewriter" panose="02090604020004020304" pitchFamily="18" charset="77"/>
                <a:cs typeface="Algerian" panose="020F0502020204030204" pitchFamily="34" charset="0"/>
              </a:rPr>
              <a:t>Curtains Up!</a:t>
            </a:r>
            <a:br>
              <a:rPr lang="en-US" sz="4000" b="1" dirty="0">
                <a:solidFill>
                  <a:srgbClr val="C00000"/>
                </a:solidFill>
                <a:latin typeface="American Typewriter" panose="02090604020004020304" pitchFamily="18" charset="77"/>
                <a:cs typeface="Algerian" panose="020F0502020204030204" pitchFamily="34" charset="0"/>
              </a:rPr>
            </a:br>
            <a:r>
              <a:rPr lang="en-US" sz="600" b="1" dirty="0">
                <a:solidFill>
                  <a:srgbClr val="C00000"/>
                </a:solidFill>
                <a:latin typeface="American Typewriter" panose="02090604020004020304" pitchFamily="18" charset="77"/>
                <a:cs typeface="Algerian" panose="020F0502020204030204" pitchFamily="34" charset="0"/>
              </a:rPr>
              <a:t> </a:t>
            </a:r>
            <a:br>
              <a:rPr lang="en-US" sz="3200" b="1" dirty="0">
                <a:solidFill>
                  <a:srgbClr val="C00000"/>
                </a:solidFill>
                <a:latin typeface="American Typewriter" panose="02090604020004020304" pitchFamily="18" charset="77"/>
                <a:cs typeface="Algerian" panose="020F0502020204030204" pitchFamily="34" charset="0"/>
              </a:rPr>
            </a:br>
            <a:r>
              <a:rPr lang="en-US" sz="1300" b="1" dirty="0">
                <a:solidFill>
                  <a:srgbClr val="0070C0"/>
                </a:solidFill>
                <a:latin typeface="American Typewriter" panose="02090604020004020304" pitchFamily="18" charset="77"/>
                <a:cs typeface="Algerian" panose="020F0502020204030204" pitchFamily="34" charset="0"/>
              </a:rPr>
              <a:t>A whole-class activity of</a:t>
            </a:r>
            <a:br>
              <a:rPr lang="en-US" sz="1600" b="1" dirty="0">
                <a:solidFill>
                  <a:srgbClr val="0070C0"/>
                </a:solidFill>
                <a:latin typeface="American Typewriter" panose="02090604020004020304" pitchFamily="18" charset="77"/>
                <a:cs typeface="Algerian" panose="020F0502020204030204" pitchFamily="34" charset="0"/>
              </a:rPr>
            </a:br>
            <a:r>
              <a:rPr lang="en-US" sz="1600" b="1" dirty="0">
                <a:solidFill>
                  <a:srgbClr val="0070C0"/>
                </a:solidFill>
                <a:effectLst>
                  <a:outerShdw blurRad="38100" dist="38100" dir="2700000" algn="tl">
                    <a:srgbClr val="000000">
                      <a:alpha val="43137"/>
                    </a:srgbClr>
                  </a:outerShdw>
                </a:effectLst>
                <a:latin typeface="American Typewriter" panose="02090604020004020304" pitchFamily="18" charset="77"/>
                <a:cs typeface="Algerian" panose="020F0502020204030204" pitchFamily="34" charset="0"/>
              </a:rPr>
              <a:t>Stories of Casual Racism </a:t>
            </a:r>
            <a:endParaRPr lang="en-US" sz="1300" b="1" dirty="0">
              <a:solidFill>
                <a:srgbClr val="0070C0"/>
              </a:solidFill>
              <a:latin typeface="American Typewriter" panose="02090604020004020304" pitchFamily="18" charset="77"/>
              <a:cs typeface="Algerian" panose="020F0502020204030204" pitchFamily="34" charset="0"/>
            </a:endParaRPr>
          </a:p>
        </p:txBody>
      </p:sp>
      <p:sp>
        <p:nvSpPr>
          <p:cNvPr id="3" name="Date Placeholder 2">
            <a:extLst>
              <a:ext uri="{FF2B5EF4-FFF2-40B4-BE49-F238E27FC236}">
                <a16:creationId xmlns:a16="http://schemas.microsoft.com/office/drawing/2014/main" id="{CA301935-F0C6-49B0-8A93-E0880A287764}"/>
              </a:ext>
            </a:extLst>
          </p:cNvPr>
          <p:cNvSpPr>
            <a:spLocks noGrp="1"/>
          </p:cNvSpPr>
          <p:nvPr>
            <p:ph type="dt" sz="half" idx="10"/>
          </p:nvPr>
        </p:nvSpPr>
        <p:spPr/>
        <p:txBody>
          <a:bodyPr/>
          <a:lstStyle/>
          <a:p>
            <a:r>
              <a:rPr lang="en-US" b="1">
                <a:solidFill>
                  <a:schemeClr val="tx1"/>
                </a:solidFill>
              </a:rPr>
              <a:t>9 February 2021</a:t>
            </a:r>
            <a:endParaRPr lang="en-US" b="1" dirty="0">
              <a:solidFill>
                <a:schemeClr val="tx1"/>
              </a:solidFill>
            </a:endParaRPr>
          </a:p>
        </p:txBody>
      </p:sp>
      <p:sp>
        <p:nvSpPr>
          <p:cNvPr id="4" name="Footer Placeholder 3">
            <a:extLst>
              <a:ext uri="{FF2B5EF4-FFF2-40B4-BE49-F238E27FC236}">
                <a16:creationId xmlns:a16="http://schemas.microsoft.com/office/drawing/2014/main" id="{6BFF29CB-EFCD-4141-AB67-60947D78A24D}"/>
              </a:ext>
            </a:extLst>
          </p:cNvPr>
          <p:cNvSpPr>
            <a:spLocks noGrp="1"/>
          </p:cNvSpPr>
          <p:nvPr>
            <p:ph type="ftr" sz="quarter" idx="11"/>
          </p:nvPr>
        </p:nvSpPr>
        <p:spPr/>
        <p:txBody>
          <a:bodyPr/>
          <a:lstStyle/>
          <a:p>
            <a:r>
              <a:rPr lang="en-US" sz="14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6" name="Slide Number Placeholder 5">
            <a:extLst>
              <a:ext uri="{FF2B5EF4-FFF2-40B4-BE49-F238E27FC236}">
                <a16:creationId xmlns:a16="http://schemas.microsoft.com/office/drawing/2014/main" id="{7711125B-EC7F-4BAA-A454-57C4880885D7}"/>
              </a:ext>
            </a:extLst>
          </p:cNvPr>
          <p:cNvSpPr>
            <a:spLocks noGrp="1"/>
          </p:cNvSpPr>
          <p:nvPr>
            <p:ph type="sldNum" sz="quarter" idx="12"/>
          </p:nvPr>
        </p:nvSpPr>
        <p:spPr/>
        <p:txBody>
          <a:bodyPr/>
          <a:lstStyle/>
          <a:p>
            <a:fld id="{20A400F2-878E-F348-B2DE-238599701611}" type="slidenum">
              <a:rPr lang="en-US" b="1" smtClean="0">
                <a:solidFill>
                  <a:schemeClr val="tx1"/>
                </a:solidFill>
              </a:rPr>
              <a:t>1</a:t>
            </a:fld>
            <a:endParaRPr lang="en-US" b="1" dirty="0">
              <a:solidFill>
                <a:schemeClr val="tx1"/>
              </a:solidFill>
            </a:endParaRPr>
          </a:p>
        </p:txBody>
      </p:sp>
    </p:spTree>
    <p:extLst>
      <p:ext uri="{BB962C8B-B14F-4D97-AF65-F5344CB8AC3E}">
        <p14:creationId xmlns:p14="http://schemas.microsoft.com/office/powerpoint/2010/main" val="3758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3223C5-7AE4-404F-928B-DB6DD6B1F06B}"/>
              </a:ext>
            </a:extLst>
          </p:cNvPr>
          <p:cNvPicPr>
            <a:picLocks noChangeAspect="1"/>
          </p:cNvPicPr>
          <p:nvPr/>
        </p:nvPicPr>
        <p:blipFill>
          <a:blip r:embed="rId2"/>
          <a:stretch>
            <a:fillRect/>
          </a:stretch>
        </p:blipFill>
        <p:spPr>
          <a:xfrm>
            <a:off x="0" y="0"/>
            <a:ext cx="12192000" cy="6858000"/>
          </a:xfrm>
          <a:prstGeom prst="rect">
            <a:avLst/>
          </a:prstGeom>
          <a:solidFill>
            <a:schemeClr val="bg1"/>
          </a:solidFill>
        </p:spPr>
      </p:pic>
      <p:sp>
        <p:nvSpPr>
          <p:cNvPr id="4" name="Title 3">
            <a:extLst>
              <a:ext uri="{FF2B5EF4-FFF2-40B4-BE49-F238E27FC236}">
                <a16:creationId xmlns:a16="http://schemas.microsoft.com/office/drawing/2014/main" id="{F5581268-1A9D-3946-A7EA-B9D7D926BEE8}"/>
              </a:ext>
            </a:extLst>
          </p:cNvPr>
          <p:cNvSpPr>
            <a:spLocks noGrp="1"/>
          </p:cNvSpPr>
          <p:nvPr>
            <p:ph type="title"/>
          </p:nvPr>
        </p:nvSpPr>
        <p:spPr>
          <a:xfrm>
            <a:off x="839788" y="365125"/>
            <a:ext cx="10515600" cy="468593"/>
          </a:xfrm>
          <a:solidFill>
            <a:schemeClr val="bg1"/>
          </a:solidFill>
          <a:ln>
            <a:solidFill>
              <a:schemeClr val="tx1"/>
            </a:solidFill>
          </a:ln>
        </p:spPr>
        <p:txBody>
          <a:bodyPr>
            <a:noAutofit/>
          </a:bodyPr>
          <a:lstStyle/>
          <a:p>
            <a:pPr algn="ctr"/>
            <a:r>
              <a:rPr lang="en-US" sz="3200" b="1" dirty="0">
                <a:effectLst>
                  <a:outerShdw blurRad="38100" dist="38100" dir="2700000" algn="tl">
                    <a:srgbClr val="000000">
                      <a:alpha val="43137"/>
                    </a:srgbClr>
                  </a:outerShdw>
                </a:effectLst>
              </a:rPr>
              <a:t>Group 5 - What it means to be friends</a:t>
            </a:r>
          </a:p>
        </p:txBody>
      </p:sp>
      <p:sp>
        <p:nvSpPr>
          <p:cNvPr id="5" name="Text Placeholder 4">
            <a:extLst>
              <a:ext uri="{FF2B5EF4-FFF2-40B4-BE49-F238E27FC236}">
                <a16:creationId xmlns:a16="http://schemas.microsoft.com/office/drawing/2014/main" id="{C2184160-FF65-9944-A9B5-0C3D09F31F8D}"/>
              </a:ext>
            </a:extLst>
          </p:cNvPr>
          <p:cNvSpPr>
            <a:spLocks noGrp="1"/>
          </p:cNvSpPr>
          <p:nvPr>
            <p:ph type="body" idx="1"/>
          </p:nvPr>
        </p:nvSpPr>
        <p:spPr>
          <a:xfrm>
            <a:off x="862014" y="951346"/>
            <a:ext cx="5157787" cy="468593"/>
          </a:xfrm>
          <a:solidFill>
            <a:schemeClr val="bg1"/>
          </a:solidFill>
          <a:ln w="12700">
            <a:solidFill>
              <a:schemeClr val="tx1"/>
            </a:solidFill>
          </a:ln>
        </p:spPr>
        <p:txBody>
          <a:bodyPr/>
          <a:lstStyle/>
          <a:p>
            <a:pPr algn="ctr"/>
            <a:r>
              <a:rPr lang="en-US" dirty="0"/>
              <a:t>Group Instructions</a:t>
            </a:r>
          </a:p>
        </p:txBody>
      </p:sp>
      <p:sp>
        <p:nvSpPr>
          <p:cNvPr id="6" name="Content Placeholder 5">
            <a:extLst>
              <a:ext uri="{FF2B5EF4-FFF2-40B4-BE49-F238E27FC236}">
                <a16:creationId xmlns:a16="http://schemas.microsoft.com/office/drawing/2014/main" id="{4B3DBA8C-D75B-8249-AD20-58CB88CCB84B}"/>
              </a:ext>
            </a:extLst>
          </p:cNvPr>
          <p:cNvSpPr>
            <a:spLocks noGrp="1"/>
          </p:cNvSpPr>
          <p:nvPr>
            <p:ph sz="half" idx="2"/>
          </p:nvPr>
        </p:nvSpPr>
        <p:spPr>
          <a:xfrm>
            <a:off x="862014" y="1468998"/>
            <a:ext cx="5157787" cy="4750827"/>
          </a:xfrm>
          <a:solidFill>
            <a:schemeClr val="bg1"/>
          </a:solidFill>
          <a:ln w="12700">
            <a:solidFill>
              <a:schemeClr val="tx1"/>
            </a:solidFill>
          </a:ln>
        </p:spPr>
        <p:txBody>
          <a:bodyPr>
            <a:normAutofit fontScale="32500" lnSpcReduction="20000"/>
          </a:bodyPr>
          <a:lstStyle/>
          <a:p>
            <a:pPr marL="0" indent="0">
              <a:buNone/>
            </a:pPr>
            <a:endParaRPr lang="en-GB" b="1" dirty="0"/>
          </a:p>
          <a:p>
            <a:pPr marL="0" indent="0">
              <a:buNone/>
            </a:pPr>
            <a:r>
              <a:rPr lang="en-US" sz="4000" b="1" dirty="0">
                <a:effectLst/>
                <a:latin typeface="Calibri" panose="020F0502020204030204" pitchFamily="34" charset="0"/>
                <a:ea typeface="Times New Roman" panose="02020603050405020304" pitchFamily="18" charset="0"/>
                <a:cs typeface="Calibri" panose="020F0502020204030204" pitchFamily="34" charset="0"/>
              </a:rPr>
              <a:t>Read &amp; Discuss</a:t>
            </a:r>
            <a:endParaRPr lang="en-SG" sz="4000" dirty="0">
              <a:effectLst/>
              <a:latin typeface="Calibri" panose="020F0502020204030204" pitchFamily="34" charset="0"/>
              <a:ea typeface="Times New Roman" panose="02020603050405020304" pitchFamily="18"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Read the article “What it means to be friends”.</a:t>
            </a:r>
          </a:p>
          <a:p>
            <a:pPr marL="85725" indent="-85725"/>
            <a:r>
              <a:rPr lang="en-GB" sz="3700" dirty="0">
                <a:latin typeface="Calibri" panose="020F0502020204030204" pitchFamily="34" charset="0"/>
                <a:cs typeface="Calibri" panose="020F0502020204030204" pitchFamily="34" charset="0"/>
              </a:rPr>
              <a:t>Discuss and come up with a 10-minute one-act play based on any part of the article or the illustration. </a:t>
            </a:r>
          </a:p>
          <a:p>
            <a:pPr marL="85725" indent="-85725">
              <a:buNone/>
            </a:pPr>
            <a:r>
              <a:rPr lang="en-GB" sz="3700" b="1" dirty="0">
                <a:latin typeface="Calibri" panose="020F0502020204030204" pitchFamily="34" charset="0"/>
                <a:cs typeface="Calibri" panose="020F0502020204030204" pitchFamily="34" charset="0"/>
              </a:rPr>
              <a:t>Define the Characters</a:t>
            </a:r>
          </a:p>
          <a:p>
            <a:pPr marL="85725" indent="-85725"/>
            <a:r>
              <a:rPr lang="en-GB" sz="3700" dirty="0">
                <a:latin typeface="Calibri" panose="020F0502020204030204" pitchFamily="34" charset="0"/>
                <a:cs typeface="Calibri" panose="020F0502020204030204" pitchFamily="34" charset="0"/>
              </a:rPr>
              <a:t>Who are the characters?</a:t>
            </a:r>
          </a:p>
          <a:p>
            <a:pPr marL="85725" indent="-85725"/>
            <a:r>
              <a:rPr lang="en-GB" sz="3700" dirty="0">
                <a:latin typeface="Calibri" panose="020F0502020204030204" pitchFamily="34" charset="0"/>
                <a:cs typeface="Calibri" panose="020F0502020204030204" pitchFamily="34" charset="0"/>
              </a:rPr>
              <a:t>What will each of their personalities be like?</a:t>
            </a:r>
          </a:p>
          <a:p>
            <a:pPr marL="85725" indent="-85725"/>
            <a:r>
              <a:rPr lang="en-GB" sz="3700" dirty="0">
                <a:latin typeface="Calibri" panose="020F0502020204030204" pitchFamily="34" charset="0"/>
                <a:cs typeface="Calibri" panose="020F0502020204030204" pitchFamily="34" charset="0"/>
              </a:rPr>
              <a:t>How will they look and behave?</a:t>
            </a:r>
          </a:p>
          <a:p>
            <a:pPr marL="0" indent="0">
              <a:buNone/>
            </a:pPr>
            <a:r>
              <a:rPr lang="en-GB" sz="3600" b="1" dirty="0">
                <a:latin typeface="Calibri" panose="020F0502020204030204" pitchFamily="34" charset="0"/>
                <a:cs typeface="Calibri" panose="020F0502020204030204" pitchFamily="34" charset="0"/>
              </a:rPr>
              <a:t>Develop your play</a:t>
            </a:r>
          </a:p>
          <a:p>
            <a:pPr marL="85725" indent="-85725"/>
            <a:r>
              <a:rPr lang="en-GB" sz="3700" dirty="0">
                <a:latin typeface="Calibri" panose="020F0502020204030204" pitchFamily="34" charset="0"/>
                <a:cs typeface="Calibri" panose="020F0502020204030204" pitchFamily="34" charset="0"/>
              </a:rPr>
              <a:t>Where and when does your story take place? </a:t>
            </a:r>
          </a:p>
          <a:p>
            <a:pPr marL="85725" indent="-85725"/>
            <a:r>
              <a:rPr lang="en-GB" sz="3700" dirty="0">
                <a:latin typeface="Calibri" panose="020F0502020204030204" pitchFamily="34" charset="0"/>
                <a:cs typeface="Calibri" panose="020F0502020204030204" pitchFamily="34" charset="0"/>
              </a:rPr>
              <a:t>How were the Victims hurt by unkind friends?</a:t>
            </a:r>
          </a:p>
          <a:p>
            <a:pPr marL="85725" indent="-85725"/>
            <a:r>
              <a:rPr lang="en-GB" sz="3700" dirty="0">
                <a:latin typeface="Calibri" panose="020F0502020204030204" pitchFamily="34" charset="0"/>
                <a:cs typeface="Calibri" panose="020F0502020204030204" pitchFamily="34" charset="0"/>
              </a:rPr>
              <a:t>What do the Victims say that is both empowered and kind? </a:t>
            </a:r>
          </a:p>
          <a:p>
            <a:pPr marL="85725" indent="-85725"/>
            <a:r>
              <a:rPr lang="en-GB" sz="3700" dirty="0">
                <a:latin typeface="Calibri" panose="020F0502020204030204" pitchFamily="34" charset="0"/>
                <a:cs typeface="Calibri" panose="020F0502020204030204" pitchFamily="34" charset="0"/>
              </a:rPr>
              <a:t>In what ways do the Friends help in this situation? </a:t>
            </a:r>
          </a:p>
          <a:p>
            <a:pPr marL="85725" indent="-85725"/>
            <a:r>
              <a:rPr lang="en-GB" sz="3700" dirty="0">
                <a:effectLst/>
                <a:latin typeface="Calibri" panose="020F0502020204030204" pitchFamily="34" charset="0"/>
                <a:ea typeface="Times New Roman" panose="02020603050405020304" pitchFamily="18" charset="0"/>
                <a:cs typeface="Calibri" panose="020F0502020204030204" pitchFamily="34" charset="0"/>
              </a:rPr>
              <a:t>When the Offenders realise their casual racism, what do they say or do? </a:t>
            </a:r>
            <a:endParaRPr lang="en-GB" sz="3700" dirty="0">
              <a:latin typeface="Calibri" panose="020F0502020204030204" pitchFamily="34"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How does the story end happily for everyone? </a:t>
            </a:r>
          </a:p>
          <a:p>
            <a:pPr marL="85725" indent="-85725"/>
            <a:r>
              <a:rPr lang="en-GB" sz="3700" dirty="0">
                <a:latin typeface="Calibri" panose="020F0502020204030204" pitchFamily="34" charset="0"/>
                <a:cs typeface="Calibri" panose="020F0502020204030204" pitchFamily="34" charset="0"/>
              </a:rPr>
              <a:t>What do you want your audience to learn or take home from your skit? </a:t>
            </a:r>
          </a:p>
          <a:p>
            <a:pPr marL="85725" indent="-85725">
              <a:buNone/>
            </a:pPr>
            <a:r>
              <a:rPr lang="en-GB" sz="3700" b="1" dirty="0">
                <a:latin typeface="Calibri" panose="020F0502020204030204" pitchFamily="34" charset="0"/>
                <a:cs typeface="Calibri" panose="020F0502020204030204" pitchFamily="34" charset="0"/>
              </a:rPr>
              <a:t>Set the stage</a:t>
            </a:r>
            <a:endParaRPr lang="en-GB" sz="3700" dirty="0">
              <a:latin typeface="Calibri" panose="020F0502020204030204" pitchFamily="34"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What are some simple props you can use to help you tell your story?</a:t>
            </a:r>
          </a:p>
          <a:p>
            <a:pPr marL="0" indent="0">
              <a:buNone/>
            </a:pPr>
            <a:endParaRPr lang="en-US" dirty="0"/>
          </a:p>
        </p:txBody>
      </p:sp>
      <p:sp>
        <p:nvSpPr>
          <p:cNvPr id="7" name="Text Placeholder 6">
            <a:extLst>
              <a:ext uri="{FF2B5EF4-FFF2-40B4-BE49-F238E27FC236}">
                <a16:creationId xmlns:a16="http://schemas.microsoft.com/office/drawing/2014/main" id="{8EC8690A-A21D-C54F-BF59-641704D8ED91}"/>
              </a:ext>
            </a:extLst>
          </p:cNvPr>
          <p:cNvSpPr>
            <a:spLocks noGrp="1"/>
          </p:cNvSpPr>
          <p:nvPr>
            <p:ph type="body" sz="quarter" idx="3"/>
          </p:nvPr>
        </p:nvSpPr>
        <p:spPr>
          <a:xfrm>
            <a:off x="6172200" y="951346"/>
            <a:ext cx="5183188" cy="468593"/>
          </a:xfrm>
          <a:solidFill>
            <a:schemeClr val="bg1"/>
          </a:solidFill>
          <a:ln w="12700">
            <a:solidFill>
              <a:schemeClr val="tx1"/>
            </a:solidFill>
          </a:ln>
        </p:spPr>
        <p:txBody>
          <a:bodyPr/>
          <a:lstStyle/>
          <a:p>
            <a:pPr algn="ctr"/>
            <a:r>
              <a:rPr lang="en-US" dirty="0"/>
              <a:t>Character Roles</a:t>
            </a:r>
          </a:p>
        </p:txBody>
      </p:sp>
      <p:sp>
        <p:nvSpPr>
          <p:cNvPr id="8" name="Content Placeholder 7">
            <a:extLst>
              <a:ext uri="{FF2B5EF4-FFF2-40B4-BE49-F238E27FC236}">
                <a16:creationId xmlns:a16="http://schemas.microsoft.com/office/drawing/2014/main" id="{FDB510B3-F82F-AE48-9C79-50D48412A110}"/>
              </a:ext>
            </a:extLst>
          </p:cNvPr>
          <p:cNvSpPr>
            <a:spLocks noGrp="1"/>
          </p:cNvSpPr>
          <p:nvPr>
            <p:ph sz="quarter" idx="4"/>
          </p:nvPr>
        </p:nvSpPr>
        <p:spPr>
          <a:xfrm>
            <a:off x="6172200" y="1468999"/>
            <a:ext cx="5183188" cy="3823437"/>
          </a:xfrm>
          <a:solidFill>
            <a:schemeClr val="bg1"/>
          </a:solidFill>
          <a:ln w="12700">
            <a:solidFill>
              <a:schemeClr val="tx1"/>
            </a:solidFill>
          </a:ln>
        </p:spPr>
        <p:txBody>
          <a:bodyPr>
            <a:noAutofit/>
          </a:bodyPr>
          <a:lstStyle/>
          <a:p>
            <a:pPr marL="85725" indent="-85725">
              <a:buNone/>
            </a:pPr>
            <a:r>
              <a:rPr lang="en-GB" sz="200" dirty="0"/>
              <a:t>  </a:t>
            </a:r>
          </a:p>
          <a:p>
            <a:pPr marL="85725" indent="-85725">
              <a:buNone/>
            </a:pPr>
            <a:r>
              <a:rPr lang="en-GB" sz="1200" dirty="0"/>
              <a:t>V</a:t>
            </a:r>
            <a:r>
              <a:rPr lang="en-GB" sz="1200" b="1" dirty="0"/>
              <a:t>ictims 1 &amp; 2</a:t>
            </a:r>
          </a:p>
          <a:p>
            <a:pPr marL="85725" indent="-85725"/>
            <a:r>
              <a:rPr lang="en-GB" sz="1200" dirty="0"/>
              <a:t>You are a character who is hurt by unkind friends. You respond to </a:t>
            </a:r>
            <a:r>
              <a:rPr lang="en-SG" sz="1200" dirty="0"/>
              <a:t>the casual racism in a healthy way. This makes you a hero as a survivor. </a:t>
            </a:r>
          </a:p>
          <a:p>
            <a:pPr marL="0" indent="0">
              <a:buNone/>
            </a:pPr>
            <a:r>
              <a:rPr lang="en-GB" sz="1200" b="1" dirty="0"/>
              <a:t>Offenders 1 &amp; 2</a:t>
            </a:r>
          </a:p>
          <a:p>
            <a:pPr marL="85725" indent="-85725"/>
            <a:r>
              <a:rPr lang="en-GB" sz="1200" dirty="0"/>
              <a:t>You are a character who hurts the Victim(s) by being an unkind friend. You try  to be a better friend after realising the hurt caused to the Victim(s).</a:t>
            </a:r>
          </a:p>
          <a:p>
            <a:pPr marL="85725" indent="-85725">
              <a:buNone/>
            </a:pPr>
            <a:r>
              <a:rPr lang="en-GB" sz="1200" b="1" dirty="0"/>
              <a:t>Friends 1 &amp; 2</a:t>
            </a:r>
          </a:p>
          <a:p>
            <a:pPr marL="85725" indent="-85725"/>
            <a:r>
              <a:rPr lang="en-SG" sz="1200" dirty="0"/>
              <a:t>You are a character who notices the casual racism, and encourages the Offender(s) to become better friends. Your advice can help the characters rethink their intentions and encourage sincerity in friendships.</a:t>
            </a:r>
            <a:r>
              <a:rPr lang="en-GB" sz="1200" dirty="0"/>
              <a:t> </a:t>
            </a:r>
          </a:p>
          <a:p>
            <a:pPr marL="85725" indent="-85725">
              <a:buNone/>
            </a:pPr>
            <a:endParaRPr lang="en-GB" sz="1200" dirty="0"/>
          </a:p>
          <a:p>
            <a:pPr marL="85725" indent="-85725">
              <a:buNone/>
            </a:pPr>
            <a:r>
              <a:rPr lang="en-GB" sz="1200" dirty="0"/>
              <a:t>Note: Groups that have fewer than six members need to ensure that there is at least 1 Victim, 1 Offender and 1 Friend in the skit.</a:t>
            </a:r>
          </a:p>
          <a:p>
            <a:pPr marL="85725" indent="-85725">
              <a:buNone/>
            </a:pPr>
            <a:r>
              <a:rPr lang="en-SG" sz="1200" dirty="0"/>
              <a:t>Reminder: Your play should end with all characters wanting to help reduce casual racism. This means, every character gains from the experience.</a:t>
            </a:r>
          </a:p>
        </p:txBody>
      </p:sp>
      <p:sp>
        <p:nvSpPr>
          <p:cNvPr id="2" name="Date Placeholder 1">
            <a:extLst>
              <a:ext uri="{FF2B5EF4-FFF2-40B4-BE49-F238E27FC236}">
                <a16:creationId xmlns:a16="http://schemas.microsoft.com/office/drawing/2014/main" id="{24234C10-A1DA-40BB-BFA1-2DDFC2FB9410}"/>
              </a:ext>
            </a:extLst>
          </p:cNvPr>
          <p:cNvSpPr>
            <a:spLocks noGrp="1"/>
          </p:cNvSpPr>
          <p:nvPr>
            <p:ph type="dt" sz="half" idx="10"/>
          </p:nvPr>
        </p:nvSpPr>
        <p:spPr/>
        <p:txBody>
          <a:bodyPr/>
          <a:lstStyle/>
          <a:p>
            <a:r>
              <a:rPr lang="en-US" dirty="0">
                <a:solidFill>
                  <a:schemeClr val="bg1"/>
                </a:solidFill>
              </a:rPr>
              <a:t>9 February 2021</a:t>
            </a:r>
          </a:p>
        </p:txBody>
      </p:sp>
      <p:sp>
        <p:nvSpPr>
          <p:cNvPr id="9" name="Footer Placeholder 8">
            <a:extLst>
              <a:ext uri="{FF2B5EF4-FFF2-40B4-BE49-F238E27FC236}">
                <a16:creationId xmlns:a16="http://schemas.microsoft.com/office/drawing/2014/main" id="{1954BDA8-6BBB-437F-9760-01E3499FFECC}"/>
              </a:ext>
            </a:extLst>
          </p:cNvPr>
          <p:cNvSpPr>
            <a:spLocks noGrp="1"/>
          </p:cNvSpPr>
          <p:nvPr>
            <p:ph type="ftr" sz="quarter" idx="11"/>
          </p:nvPr>
        </p:nvSpPr>
        <p:spPr/>
        <p:txBody>
          <a:bodyPr/>
          <a:lstStyle/>
          <a:p>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10" name="Slide Number Placeholder 9">
            <a:extLst>
              <a:ext uri="{FF2B5EF4-FFF2-40B4-BE49-F238E27FC236}">
                <a16:creationId xmlns:a16="http://schemas.microsoft.com/office/drawing/2014/main" id="{B5104529-45A2-4A14-8F00-BE14D8D8CA99}"/>
              </a:ext>
            </a:extLst>
          </p:cNvPr>
          <p:cNvSpPr>
            <a:spLocks noGrp="1"/>
          </p:cNvSpPr>
          <p:nvPr>
            <p:ph type="sldNum" sz="quarter" idx="12"/>
          </p:nvPr>
        </p:nvSpPr>
        <p:spPr/>
        <p:txBody>
          <a:bodyPr/>
          <a:lstStyle/>
          <a:p>
            <a:fld id="{20A400F2-878E-F348-B2DE-238599701611}"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4249804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974D216-431B-2745-AE9D-D6143EFCFCFD}"/>
              </a:ext>
            </a:extLst>
          </p:cNvPr>
          <p:cNvPicPr>
            <a:picLocks noChangeAspect="1"/>
          </p:cNvPicPr>
          <p:nvPr/>
        </p:nvPicPr>
        <p:blipFill>
          <a:blip r:embed="rId2"/>
          <a:stretch>
            <a:fillRect/>
          </a:stretch>
        </p:blipFill>
        <p:spPr>
          <a:xfrm>
            <a:off x="76199" y="0"/>
            <a:ext cx="12192001" cy="6858000"/>
          </a:xfrm>
          <a:prstGeom prst="rect">
            <a:avLst/>
          </a:prstGeom>
          <a:solidFill>
            <a:schemeClr val="bg1"/>
          </a:solidFill>
        </p:spPr>
      </p:pic>
      <p:sp>
        <p:nvSpPr>
          <p:cNvPr id="4" name="Title 3">
            <a:extLst>
              <a:ext uri="{FF2B5EF4-FFF2-40B4-BE49-F238E27FC236}">
                <a16:creationId xmlns:a16="http://schemas.microsoft.com/office/drawing/2014/main" id="{F5581268-1A9D-3946-A7EA-B9D7D926BEE8}"/>
              </a:ext>
            </a:extLst>
          </p:cNvPr>
          <p:cNvSpPr>
            <a:spLocks noGrp="1"/>
          </p:cNvSpPr>
          <p:nvPr>
            <p:ph type="title"/>
          </p:nvPr>
        </p:nvSpPr>
        <p:spPr>
          <a:xfrm>
            <a:off x="839788" y="365125"/>
            <a:ext cx="10515600" cy="468593"/>
          </a:xfrm>
          <a:solidFill>
            <a:schemeClr val="bg1"/>
          </a:solidFill>
        </p:spPr>
        <p:txBody>
          <a:bodyPr>
            <a:noAutofit/>
          </a:bodyPr>
          <a:lstStyle/>
          <a:p>
            <a:pPr algn="ctr"/>
            <a:r>
              <a:rPr lang="en-US" sz="3200" b="1" dirty="0">
                <a:effectLst>
                  <a:outerShdw blurRad="38100" dist="38100" dir="2700000" algn="tl">
                    <a:srgbClr val="000000">
                      <a:alpha val="43137"/>
                    </a:srgbClr>
                  </a:outerShdw>
                </a:effectLst>
              </a:rPr>
              <a:t>Group 6 - What’s in a name?</a:t>
            </a:r>
          </a:p>
        </p:txBody>
      </p:sp>
      <p:sp>
        <p:nvSpPr>
          <p:cNvPr id="5" name="Text Placeholder 4">
            <a:extLst>
              <a:ext uri="{FF2B5EF4-FFF2-40B4-BE49-F238E27FC236}">
                <a16:creationId xmlns:a16="http://schemas.microsoft.com/office/drawing/2014/main" id="{C2184160-FF65-9944-A9B5-0C3D09F31F8D}"/>
              </a:ext>
            </a:extLst>
          </p:cNvPr>
          <p:cNvSpPr>
            <a:spLocks noGrp="1"/>
          </p:cNvSpPr>
          <p:nvPr>
            <p:ph type="body" idx="1"/>
          </p:nvPr>
        </p:nvSpPr>
        <p:spPr>
          <a:xfrm>
            <a:off x="862014" y="967349"/>
            <a:ext cx="5157787" cy="465699"/>
          </a:xfrm>
          <a:solidFill>
            <a:schemeClr val="bg1"/>
          </a:solidFill>
          <a:ln w="12700">
            <a:solidFill>
              <a:schemeClr val="tx1"/>
            </a:solidFill>
          </a:ln>
        </p:spPr>
        <p:txBody>
          <a:bodyPr/>
          <a:lstStyle/>
          <a:p>
            <a:pPr algn="ctr"/>
            <a:r>
              <a:rPr lang="en-US" dirty="0"/>
              <a:t>Group Instructions</a:t>
            </a:r>
          </a:p>
        </p:txBody>
      </p:sp>
      <p:sp>
        <p:nvSpPr>
          <p:cNvPr id="6" name="Content Placeholder 5">
            <a:extLst>
              <a:ext uri="{FF2B5EF4-FFF2-40B4-BE49-F238E27FC236}">
                <a16:creationId xmlns:a16="http://schemas.microsoft.com/office/drawing/2014/main" id="{4B3DBA8C-D75B-8249-AD20-58CB88CCB84B}"/>
              </a:ext>
            </a:extLst>
          </p:cNvPr>
          <p:cNvSpPr>
            <a:spLocks noGrp="1"/>
          </p:cNvSpPr>
          <p:nvPr>
            <p:ph sz="half" idx="2"/>
          </p:nvPr>
        </p:nvSpPr>
        <p:spPr>
          <a:xfrm>
            <a:off x="862014" y="1566679"/>
            <a:ext cx="5157787" cy="4789671"/>
          </a:xfrm>
          <a:solidFill>
            <a:schemeClr val="bg1"/>
          </a:solidFill>
          <a:ln w="12700">
            <a:solidFill>
              <a:schemeClr val="tx1"/>
            </a:solidFill>
          </a:ln>
        </p:spPr>
        <p:txBody>
          <a:bodyPr>
            <a:normAutofit fontScale="32500" lnSpcReduction="20000"/>
          </a:bodyPr>
          <a:lstStyle/>
          <a:p>
            <a:pPr marL="0" indent="0">
              <a:buNone/>
            </a:pPr>
            <a:endParaRPr lang="en-GB" b="1" dirty="0"/>
          </a:p>
          <a:p>
            <a:pPr marL="0" indent="0">
              <a:buNone/>
            </a:pPr>
            <a:r>
              <a:rPr lang="en-US" sz="3700" b="1" dirty="0">
                <a:effectLst/>
                <a:latin typeface="Calibri" panose="020F0502020204030204" pitchFamily="34" charset="0"/>
                <a:ea typeface="Times New Roman" panose="02020603050405020304" pitchFamily="18" charset="0"/>
                <a:cs typeface="Calibri" panose="020F0502020204030204" pitchFamily="34" charset="0"/>
              </a:rPr>
              <a:t>Read &amp; Discuss</a:t>
            </a:r>
            <a:endParaRPr lang="en-SG" sz="3700" dirty="0">
              <a:effectLst/>
              <a:latin typeface="Calibri" panose="020F0502020204030204" pitchFamily="34" charset="0"/>
              <a:ea typeface="Times New Roman" panose="02020603050405020304" pitchFamily="18"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Read the article “What’s in a name?”.</a:t>
            </a:r>
          </a:p>
          <a:p>
            <a:pPr marL="85725" indent="-85725"/>
            <a:r>
              <a:rPr lang="en-GB" sz="3700" dirty="0">
                <a:latin typeface="Calibri" panose="020F0502020204030204" pitchFamily="34" charset="0"/>
                <a:cs typeface="Calibri" panose="020F0502020204030204" pitchFamily="34" charset="0"/>
              </a:rPr>
              <a:t>Discuss and come up with a 10-minute one-act play based on any part of the article or the illustration. </a:t>
            </a:r>
          </a:p>
          <a:p>
            <a:pPr marL="85725" indent="-85725">
              <a:buNone/>
            </a:pPr>
            <a:r>
              <a:rPr lang="en-GB" sz="3700" b="1" dirty="0">
                <a:latin typeface="Calibri" panose="020F0502020204030204" pitchFamily="34" charset="0"/>
                <a:cs typeface="Calibri" panose="020F0502020204030204" pitchFamily="34" charset="0"/>
              </a:rPr>
              <a:t>Define the Characters</a:t>
            </a:r>
          </a:p>
          <a:p>
            <a:pPr marL="85725" indent="-85725"/>
            <a:r>
              <a:rPr lang="en-GB" sz="3700" dirty="0">
                <a:latin typeface="Calibri" panose="020F0502020204030204" pitchFamily="34" charset="0"/>
                <a:cs typeface="Calibri" panose="020F0502020204030204" pitchFamily="34" charset="0"/>
              </a:rPr>
              <a:t>Who are the characters? When deciding on the names, do not use your classmate’s or teacher’s names.</a:t>
            </a:r>
          </a:p>
          <a:p>
            <a:pPr marL="85725" indent="-85725"/>
            <a:r>
              <a:rPr lang="en-GB" sz="3700" dirty="0">
                <a:latin typeface="Calibri" panose="020F0502020204030204" pitchFamily="34" charset="0"/>
                <a:cs typeface="Calibri" panose="020F0502020204030204" pitchFamily="34" charset="0"/>
              </a:rPr>
              <a:t>What will each of their personalities be like?</a:t>
            </a:r>
          </a:p>
          <a:p>
            <a:pPr marL="85725" indent="-85725"/>
            <a:r>
              <a:rPr lang="en-GB" sz="3700" dirty="0">
                <a:latin typeface="Calibri" panose="020F0502020204030204" pitchFamily="34" charset="0"/>
                <a:cs typeface="Calibri" panose="020F0502020204030204" pitchFamily="34" charset="0"/>
              </a:rPr>
              <a:t>How will they look and behave?</a:t>
            </a:r>
          </a:p>
          <a:p>
            <a:pPr marL="0" indent="0">
              <a:buNone/>
            </a:pPr>
            <a:r>
              <a:rPr lang="en-GB" sz="3700" b="1" dirty="0">
                <a:latin typeface="Calibri" panose="020F0502020204030204" pitchFamily="34" charset="0"/>
                <a:cs typeface="Calibri" panose="020F0502020204030204" pitchFamily="34" charset="0"/>
              </a:rPr>
              <a:t>Develop your play</a:t>
            </a:r>
          </a:p>
          <a:p>
            <a:pPr marL="85725" indent="-85725"/>
            <a:r>
              <a:rPr lang="en-GB" sz="3700" dirty="0">
                <a:latin typeface="Calibri" panose="020F0502020204030204" pitchFamily="34" charset="0"/>
                <a:cs typeface="Calibri" panose="020F0502020204030204" pitchFamily="34" charset="0"/>
              </a:rPr>
              <a:t>Where and when does your story take place? </a:t>
            </a:r>
          </a:p>
          <a:p>
            <a:pPr marL="85725" indent="-85725"/>
            <a:r>
              <a:rPr lang="en-GB" sz="3700" dirty="0">
                <a:latin typeface="Calibri" panose="020F0502020204030204" pitchFamily="34" charset="0"/>
                <a:cs typeface="Calibri" panose="020F0502020204030204" pitchFamily="34" charset="0"/>
              </a:rPr>
              <a:t>How were the Victims’ names not respected?</a:t>
            </a:r>
          </a:p>
          <a:p>
            <a:pPr marL="85725" indent="-85725"/>
            <a:r>
              <a:rPr lang="en-GB" sz="3700" dirty="0">
                <a:latin typeface="Calibri" panose="020F0502020204030204" pitchFamily="34" charset="0"/>
                <a:cs typeface="Calibri" panose="020F0502020204030204" pitchFamily="34" charset="0"/>
              </a:rPr>
              <a:t>What do the Victims say that is both empowered and kind? </a:t>
            </a:r>
          </a:p>
          <a:p>
            <a:pPr marL="85725" indent="-85725"/>
            <a:r>
              <a:rPr lang="en-GB" sz="3700" dirty="0">
                <a:latin typeface="Calibri" panose="020F0502020204030204" pitchFamily="34" charset="0"/>
                <a:cs typeface="Calibri" panose="020F0502020204030204" pitchFamily="34" charset="0"/>
              </a:rPr>
              <a:t>In what ways do the Friends help in this situation? </a:t>
            </a:r>
          </a:p>
          <a:p>
            <a:pPr marL="85725" indent="-85725"/>
            <a:r>
              <a:rPr lang="en-GB" sz="3700" dirty="0">
                <a:effectLst/>
                <a:latin typeface="Calibri" panose="020F0502020204030204" pitchFamily="34" charset="0"/>
                <a:ea typeface="Times New Roman" panose="02020603050405020304" pitchFamily="18" charset="0"/>
                <a:cs typeface="Calibri" panose="020F0502020204030204" pitchFamily="34" charset="0"/>
              </a:rPr>
              <a:t>When the Offenders realise their casual racism, what do they say or do? </a:t>
            </a:r>
            <a:endParaRPr lang="en-GB" sz="3700" dirty="0">
              <a:latin typeface="Calibri" panose="020F0502020204030204" pitchFamily="34"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How does the story end happily for everyone? </a:t>
            </a:r>
          </a:p>
          <a:p>
            <a:pPr marL="85725" indent="-85725"/>
            <a:r>
              <a:rPr lang="en-GB" sz="3700" dirty="0">
                <a:latin typeface="Calibri" panose="020F0502020204030204" pitchFamily="34" charset="0"/>
                <a:cs typeface="Calibri" panose="020F0502020204030204" pitchFamily="34" charset="0"/>
              </a:rPr>
              <a:t>What do you want your audience to learn or take home from your story? </a:t>
            </a:r>
          </a:p>
          <a:p>
            <a:pPr marL="85725" indent="-85725">
              <a:buNone/>
            </a:pPr>
            <a:r>
              <a:rPr lang="en-GB" sz="3700" b="1" dirty="0">
                <a:latin typeface="Calibri" panose="020F0502020204030204" pitchFamily="34" charset="0"/>
                <a:cs typeface="Calibri" panose="020F0502020204030204" pitchFamily="34" charset="0"/>
              </a:rPr>
              <a:t>Set the stage</a:t>
            </a:r>
            <a:endParaRPr lang="en-GB" sz="3700" dirty="0">
              <a:latin typeface="Calibri" panose="020F0502020204030204" pitchFamily="34"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What are some simple props you can use to help you tell your story?</a:t>
            </a:r>
          </a:p>
        </p:txBody>
      </p:sp>
      <p:sp>
        <p:nvSpPr>
          <p:cNvPr id="7" name="Text Placeholder 6">
            <a:extLst>
              <a:ext uri="{FF2B5EF4-FFF2-40B4-BE49-F238E27FC236}">
                <a16:creationId xmlns:a16="http://schemas.microsoft.com/office/drawing/2014/main" id="{8EC8690A-A21D-C54F-BF59-641704D8ED91}"/>
              </a:ext>
            </a:extLst>
          </p:cNvPr>
          <p:cNvSpPr>
            <a:spLocks noGrp="1"/>
          </p:cNvSpPr>
          <p:nvPr>
            <p:ph type="body" sz="quarter" idx="3"/>
          </p:nvPr>
        </p:nvSpPr>
        <p:spPr>
          <a:xfrm>
            <a:off x="6172200" y="967349"/>
            <a:ext cx="5183188" cy="468593"/>
          </a:xfrm>
          <a:solidFill>
            <a:schemeClr val="bg1"/>
          </a:solidFill>
          <a:ln w="12700">
            <a:solidFill>
              <a:schemeClr val="tx1"/>
            </a:solidFill>
          </a:ln>
        </p:spPr>
        <p:txBody>
          <a:bodyPr/>
          <a:lstStyle/>
          <a:p>
            <a:pPr algn="ctr"/>
            <a:r>
              <a:rPr lang="en-US" dirty="0"/>
              <a:t>Character Roles</a:t>
            </a:r>
          </a:p>
        </p:txBody>
      </p:sp>
      <p:sp>
        <p:nvSpPr>
          <p:cNvPr id="8" name="Content Placeholder 7">
            <a:extLst>
              <a:ext uri="{FF2B5EF4-FFF2-40B4-BE49-F238E27FC236}">
                <a16:creationId xmlns:a16="http://schemas.microsoft.com/office/drawing/2014/main" id="{FDB510B3-F82F-AE48-9C79-50D48412A110}"/>
              </a:ext>
            </a:extLst>
          </p:cNvPr>
          <p:cNvSpPr>
            <a:spLocks noGrp="1"/>
          </p:cNvSpPr>
          <p:nvPr>
            <p:ph sz="quarter" idx="4"/>
          </p:nvPr>
        </p:nvSpPr>
        <p:spPr>
          <a:xfrm>
            <a:off x="6172200" y="1578405"/>
            <a:ext cx="5183188" cy="3963413"/>
          </a:xfrm>
          <a:solidFill>
            <a:schemeClr val="bg1"/>
          </a:solidFill>
          <a:ln w="12700">
            <a:solidFill>
              <a:schemeClr val="tx1"/>
            </a:solidFill>
          </a:ln>
        </p:spPr>
        <p:txBody>
          <a:bodyPr>
            <a:noAutofit/>
          </a:bodyPr>
          <a:lstStyle/>
          <a:p>
            <a:pPr marL="0" indent="0">
              <a:buNone/>
            </a:pPr>
            <a:r>
              <a:rPr lang="en-GB" sz="200" dirty="0"/>
              <a:t>  </a:t>
            </a:r>
          </a:p>
          <a:p>
            <a:pPr marL="0" indent="0">
              <a:buNone/>
            </a:pPr>
            <a:r>
              <a:rPr lang="en-GB" sz="1200" dirty="0"/>
              <a:t>V</a:t>
            </a:r>
            <a:r>
              <a:rPr lang="en-GB" sz="1200" b="1" dirty="0"/>
              <a:t>ictims 1 &amp; 2</a:t>
            </a:r>
          </a:p>
          <a:p>
            <a:pPr marL="85725" indent="-85725"/>
            <a:r>
              <a:rPr lang="en-GB" sz="1200" dirty="0"/>
              <a:t>You are a character whose name is not respected. You respond to </a:t>
            </a:r>
            <a:r>
              <a:rPr lang="en-SG" sz="1200" dirty="0"/>
              <a:t>the casual racism in a healthy way. This makes you a hero as a survivor. </a:t>
            </a:r>
          </a:p>
          <a:p>
            <a:pPr marL="0" indent="0">
              <a:buNone/>
            </a:pPr>
            <a:r>
              <a:rPr lang="en-GB" sz="1200" b="1" dirty="0"/>
              <a:t>Offenders 1 &amp; 2</a:t>
            </a:r>
          </a:p>
          <a:p>
            <a:pPr marL="85725" indent="-85725"/>
            <a:r>
              <a:rPr lang="en-GB" sz="1200" dirty="0"/>
              <a:t>You are a character who hurts the Victim by laughing at or belittling his/her name. You make the situation right after realising the hurt caused to the Victim(s).</a:t>
            </a:r>
          </a:p>
          <a:p>
            <a:pPr marL="85725" indent="-85725">
              <a:buNone/>
            </a:pPr>
            <a:r>
              <a:rPr lang="en-GB" sz="1200" b="1" dirty="0"/>
              <a:t>Friends 1 &amp; 2</a:t>
            </a:r>
          </a:p>
          <a:p>
            <a:pPr marL="85725" indent="-85725"/>
            <a:r>
              <a:rPr lang="en-SG" sz="1200" dirty="0"/>
              <a:t>You are a character who notices the casual racism, and helps the Offender(s) realise their mistake. Your advice can help the need to respect names, culture and identity.</a:t>
            </a:r>
            <a:r>
              <a:rPr lang="en-GB" sz="1200" dirty="0"/>
              <a:t> </a:t>
            </a:r>
          </a:p>
          <a:p>
            <a:pPr marL="85725" indent="-85725">
              <a:buNone/>
            </a:pPr>
            <a:endParaRPr lang="en-GB" sz="1200" dirty="0"/>
          </a:p>
          <a:p>
            <a:pPr marL="85725" indent="-85725">
              <a:buNone/>
            </a:pPr>
            <a:r>
              <a:rPr lang="en-GB" sz="1200" dirty="0"/>
              <a:t>Note: Groups that have fewer than six members need to ensure that there is at least 1 Victim, 1 Offender and 1 Friend in your skit.</a:t>
            </a:r>
          </a:p>
          <a:p>
            <a:pPr marL="0" indent="0">
              <a:buNone/>
            </a:pPr>
            <a:r>
              <a:rPr lang="en-SG" sz="1200" dirty="0"/>
              <a:t>Reminder: Your play should end with all characters wanting to help reduce casual racism. This means, every character gains from the experience.</a:t>
            </a:r>
          </a:p>
        </p:txBody>
      </p:sp>
      <p:sp>
        <p:nvSpPr>
          <p:cNvPr id="2" name="Date Placeholder 1">
            <a:extLst>
              <a:ext uri="{FF2B5EF4-FFF2-40B4-BE49-F238E27FC236}">
                <a16:creationId xmlns:a16="http://schemas.microsoft.com/office/drawing/2014/main" id="{F3D53B85-BBF3-434E-98AE-95E209B63B36}"/>
              </a:ext>
            </a:extLst>
          </p:cNvPr>
          <p:cNvSpPr>
            <a:spLocks noGrp="1"/>
          </p:cNvSpPr>
          <p:nvPr>
            <p:ph type="dt" sz="half" idx="10"/>
          </p:nvPr>
        </p:nvSpPr>
        <p:spPr/>
        <p:txBody>
          <a:bodyPr/>
          <a:lstStyle/>
          <a:p>
            <a:r>
              <a:rPr lang="en-US" dirty="0">
                <a:solidFill>
                  <a:schemeClr val="tx1"/>
                </a:solidFill>
              </a:rPr>
              <a:t>9 February 2021</a:t>
            </a:r>
          </a:p>
        </p:txBody>
      </p:sp>
      <p:sp>
        <p:nvSpPr>
          <p:cNvPr id="9" name="Footer Placeholder 8">
            <a:extLst>
              <a:ext uri="{FF2B5EF4-FFF2-40B4-BE49-F238E27FC236}">
                <a16:creationId xmlns:a16="http://schemas.microsoft.com/office/drawing/2014/main" id="{68C109AC-6B10-438B-9AA7-50A72B1BD1AC}"/>
              </a:ext>
            </a:extLst>
          </p:cNvPr>
          <p:cNvSpPr>
            <a:spLocks noGrp="1"/>
          </p:cNvSpPr>
          <p:nvPr>
            <p:ph type="ftr" sz="quarter" idx="11"/>
          </p:nvPr>
        </p:nvSpPr>
        <p:spPr/>
        <p:txBody>
          <a:bodyPr/>
          <a:lstStyle/>
          <a:p>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10" name="Slide Number Placeholder 9">
            <a:extLst>
              <a:ext uri="{FF2B5EF4-FFF2-40B4-BE49-F238E27FC236}">
                <a16:creationId xmlns:a16="http://schemas.microsoft.com/office/drawing/2014/main" id="{2E8D3C9A-245E-48C5-A01A-E0FB632BBE00}"/>
              </a:ext>
            </a:extLst>
          </p:cNvPr>
          <p:cNvSpPr>
            <a:spLocks noGrp="1"/>
          </p:cNvSpPr>
          <p:nvPr>
            <p:ph type="sldNum" sz="quarter" idx="12"/>
          </p:nvPr>
        </p:nvSpPr>
        <p:spPr/>
        <p:txBody>
          <a:bodyPr/>
          <a:lstStyle/>
          <a:p>
            <a:fld id="{20A400F2-878E-F348-B2DE-238599701611}"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274187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0A369C0B-98B8-C04F-86E8-46B9CCAFD9C0}"/>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5581268-1A9D-3946-A7EA-B9D7D926BEE8}"/>
              </a:ext>
            </a:extLst>
          </p:cNvPr>
          <p:cNvSpPr>
            <a:spLocks noGrp="1"/>
          </p:cNvSpPr>
          <p:nvPr>
            <p:ph type="title"/>
          </p:nvPr>
        </p:nvSpPr>
        <p:spPr>
          <a:xfrm>
            <a:off x="839788" y="365125"/>
            <a:ext cx="10515600" cy="468593"/>
          </a:xfrm>
          <a:solidFill>
            <a:schemeClr val="bg1"/>
          </a:solidFill>
          <a:ln>
            <a:solidFill>
              <a:schemeClr val="tx1"/>
            </a:solidFill>
          </a:ln>
        </p:spPr>
        <p:txBody>
          <a:bodyPr>
            <a:noAutofit/>
          </a:bodyPr>
          <a:lstStyle/>
          <a:p>
            <a:pPr algn="ctr"/>
            <a:r>
              <a:rPr lang="en-US" sz="3200" b="1" dirty="0">
                <a:effectLst>
                  <a:outerShdw blurRad="38100" dist="38100" dir="2700000" algn="tl">
                    <a:srgbClr val="000000">
                      <a:alpha val="43137"/>
                    </a:srgbClr>
                  </a:outerShdw>
                </a:effectLst>
              </a:rPr>
              <a:t>Group 7 - Ouch! What a thoughtless question</a:t>
            </a:r>
          </a:p>
        </p:txBody>
      </p:sp>
      <p:sp>
        <p:nvSpPr>
          <p:cNvPr id="5" name="Text Placeholder 4">
            <a:extLst>
              <a:ext uri="{FF2B5EF4-FFF2-40B4-BE49-F238E27FC236}">
                <a16:creationId xmlns:a16="http://schemas.microsoft.com/office/drawing/2014/main" id="{C2184160-FF65-9944-A9B5-0C3D09F31F8D}"/>
              </a:ext>
            </a:extLst>
          </p:cNvPr>
          <p:cNvSpPr>
            <a:spLocks noGrp="1"/>
          </p:cNvSpPr>
          <p:nvPr>
            <p:ph type="body" idx="1"/>
          </p:nvPr>
        </p:nvSpPr>
        <p:spPr>
          <a:xfrm>
            <a:off x="862014" y="900105"/>
            <a:ext cx="5157787" cy="429492"/>
          </a:xfrm>
          <a:solidFill>
            <a:schemeClr val="bg1"/>
          </a:solidFill>
          <a:ln w="12700">
            <a:solidFill>
              <a:schemeClr val="tx1"/>
            </a:solidFill>
          </a:ln>
        </p:spPr>
        <p:txBody>
          <a:bodyPr/>
          <a:lstStyle/>
          <a:p>
            <a:pPr algn="ctr"/>
            <a:r>
              <a:rPr lang="en-US" dirty="0"/>
              <a:t>Group Instructions</a:t>
            </a:r>
          </a:p>
        </p:txBody>
      </p:sp>
      <p:sp>
        <p:nvSpPr>
          <p:cNvPr id="6" name="Content Placeholder 5">
            <a:extLst>
              <a:ext uri="{FF2B5EF4-FFF2-40B4-BE49-F238E27FC236}">
                <a16:creationId xmlns:a16="http://schemas.microsoft.com/office/drawing/2014/main" id="{4B3DBA8C-D75B-8249-AD20-58CB88CCB84B}"/>
              </a:ext>
            </a:extLst>
          </p:cNvPr>
          <p:cNvSpPr>
            <a:spLocks noGrp="1"/>
          </p:cNvSpPr>
          <p:nvPr>
            <p:ph sz="half" idx="2"/>
          </p:nvPr>
        </p:nvSpPr>
        <p:spPr>
          <a:xfrm>
            <a:off x="862014" y="1395983"/>
            <a:ext cx="5157787" cy="4823842"/>
          </a:xfrm>
          <a:solidFill>
            <a:schemeClr val="bg1"/>
          </a:solidFill>
          <a:ln w="12700">
            <a:solidFill>
              <a:schemeClr val="tx1"/>
            </a:solidFill>
          </a:ln>
        </p:spPr>
        <p:txBody>
          <a:bodyPr>
            <a:normAutofit fontScale="25000" lnSpcReduction="20000"/>
          </a:bodyPr>
          <a:lstStyle/>
          <a:p>
            <a:pPr marL="0" indent="0">
              <a:buNone/>
            </a:pPr>
            <a:endParaRPr lang="en-GB" b="1" dirty="0"/>
          </a:p>
          <a:p>
            <a:pPr marL="0" indent="0">
              <a:buNone/>
            </a:pPr>
            <a:r>
              <a:rPr lang="en-US" sz="4800" b="1" dirty="0">
                <a:effectLst/>
                <a:latin typeface="Calibri" panose="020F0502020204030204" pitchFamily="34" charset="0"/>
                <a:ea typeface="Times New Roman" panose="02020603050405020304" pitchFamily="18" charset="0"/>
                <a:cs typeface="Calibri" panose="020F0502020204030204" pitchFamily="34" charset="0"/>
              </a:rPr>
              <a:t>Read &amp; Discuss</a:t>
            </a:r>
            <a:endParaRPr lang="en-SG" sz="4800" dirty="0">
              <a:effectLst/>
              <a:latin typeface="Calibri" panose="020F0502020204030204" pitchFamily="34" charset="0"/>
              <a:ea typeface="Times New Roman" panose="02020603050405020304" pitchFamily="18" charset="0"/>
              <a:cs typeface="Calibri" panose="020F0502020204030204" pitchFamily="34" charset="0"/>
            </a:endParaRPr>
          </a:p>
          <a:p>
            <a:pPr marL="85725" indent="-85725"/>
            <a:r>
              <a:rPr lang="en-GB" sz="4800" dirty="0">
                <a:latin typeface="Calibri" panose="020F0502020204030204" pitchFamily="34" charset="0"/>
                <a:cs typeface="Calibri" panose="020F0502020204030204" pitchFamily="34" charset="0"/>
              </a:rPr>
              <a:t>Read the article “Ouch! What a thoughtless question”.</a:t>
            </a:r>
          </a:p>
          <a:p>
            <a:pPr marL="85725" indent="-85725"/>
            <a:r>
              <a:rPr lang="en-GB" sz="4800" dirty="0">
                <a:latin typeface="Calibri" panose="020F0502020204030204" pitchFamily="34" charset="0"/>
                <a:cs typeface="Calibri" panose="020F0502020204030204" pitchFamily="34" charset="0"/>
              </a:rPr>
              <a:t>Discuss and come up with a 10-minute one-act play based on any part of the article or the illustration. </a:t>
            </a:r>
          </a:p>
          <a:p>
            <a:pPr marL="85725" indent="-85725">
              <a:buNone/>
            </a:pPr>
            <a:r>
              <a:rPr lang="en-GB" sz="4800" b="1" dirty="0">
                <a:latin typeface="Calibri" panose="020F0502020204030204" pitchFamily="34" charset="0"/>
                <a:cs typeface="Calibri" panose="020F0502020204030204" pitchFamily="34" charset="0"/>
              </a:rPr>
              <a:t>Define the Characters</a:t>
            </a:r>
          </a:p>
          <a:p>
            <a:pPr marL="85725" indent="-85725"/>
            <a:r>
              <a:rPr lang="en-GB" sz="4800" dirty="0">
                <a:latin typeface="Calibri" panose="020F0502020204030204" pitchFamily="34" charset="0"/>
                <a:cs typeface="Calibri" panose="020F0502020204030204" pitchFamily="34" charset="0"/>
              </a:rPr>
              <a:t>Who are the characters?</a:t>
            </a:r>
          </a:p>
          <a:p>
            <a:pPr marL="85725" indent="-85725"/>
            <a:r>
              <a:rPr lang="en-GB" sz="4800" dirty="0">
                <a:latin typeface="Calibri" panose="020F0502020204030204" pitchFamily="34" charset="0"/>
                <a:cs typeface="Calibri" panose="020F0502020204030204" pitchFamily="34" charset="0"/>
              </a:rPr>
              <a:t>What will each of their personalities be like?</a:t>
            </a:r>
          </a:p>
          <a:p>
            <a:pPr marL="85725" indent="-85725"/>
            <a:r>
              <a:rPr lang="en-GB" sz="4800" dirty="0">
                <a:latin typeface="Calibri" panose="020F0502020204030204" pitchFamily="34" charset="0"/>
                <a:cs typeface="Calibri" panose="020F0502020204030204" pitchFamily="34" charset="0"/>
              </a:rPr>
              <a:t>How will they look and behave?</a:t>
            </a:r>
          </a:p>
          <a:p>
            <a:pPr marL="0" indent="0">
              <a:buNone/>
            </a:pPr>
            <a:r>
              <a:rPr lang="en-GB" sz="4800" b="1" dirty="0">
                <a:latin typeface="Calibri" panose="020F0502020204030204" pitchFamily="34" charset="0"/>
                <a:cs typeface="Calibri" panose="020F0502020204030204" pitchFamily="34" charset="0"/>
              </a:rPr>
              <a:t>Develop your play</a:t>
            </a:r>
          </a:p>
          <a:p>
            <a:pPr marL="85725" indent="-85725"/>
            <a:r>
              <a:rPr lang="en-GB" sz="4800" dirty="0">
                <a:latin typeface="Calibri" panose="020F0502020204030204" pitchFamily="34" charset="0"/>
                <a:cs typeface="Calibri" panose="020F0502020204030204" pitchFamily="34" charset="0"/>
              </a:rPr>
              <a:t>Where and when does your story take place? </a:t>
            </a:r>
          </a:p>
          <a:p>
            <a:pPr marL="85725" indent="-85725"/>
            <a:r>
              <a:rPr lang="en-GB" sz="4800" dirty="0">
                <a:latin typeface="Calibri" panose="020F0502020204030204" pitchFamily="34" charset="0"/>
                <a:cs typeface="Calibri" panose="020F0502020204030204" pitchFamily="34" charset="0"/>
              </a:rPr>
              <a:t>How are insensitive questions directed at the Victims?</a:t>
            </a:r>
          </a:p>
          <a:p>
            <a:pPr marL="85725" indent="-85725"/>
            <a:r>
              <a:rPr lang="en-GB" sz="4800" dirty="0">
                <a:latin typeface="Calibri" panose="020F0502020204030204" pitchFamily="34" charset="0"/>
                <a:cs typeface="Calibri" panose="020F0502020204030204" pitchFamily="34" charset="0"/>
              </a:rPr>
              <a:t>What do the Victims say that is both empowered and kind? </a:t>
            </a:r>
          </a:p>
          <a:p>
            <a:pPr marL="85725" indent="-85725"/>
            <a:r>
              <a:rPr lang="en-GB" sz="4800" dirty="0">
                <a:latin typeface="Calibri" panose="020F0502020204030204" pitchFamily="34" charset="0"/>
                <a:cs typeface="Calibri" panose="020F0502020204030204" pitchFamily="34" charset="0"/>
              </a:rPr>
              <a:t>In what ways do the Friends help in this situation? </a:t>
            </a:r>
          </a:p>
          <a:p>
            <a:pPr marL="85725" indent="-85725"/>
            <a:r>
              <a:rPr lang="en-GB" sz="4800" dirty="0">
                <a:effectLst/>
                <a:latin typeface="Calibri" panose="020F0502020204030204" pitchFamily="34" charset="0"/>
                <a:ea typeface="Times New Roman" panose="02020603050405020304" pitchFamily="18" charset="0"/>
                <a:cs typeface="Calibri" panose="020F0502020204030204" pitchFamily="34" charset="0"/>
              </a:rPr>
              <a:t>When the Offenders realise their casual racism, what do they say or do? </a:t>
            </a:r>
            <a:endParaRPr lang="en-GB" sz="4800" dirty="0">
              <a:latin typeface="Calibri" panose="020F0502020204030204" pitchFamily="34" charset="0"/>
              <a:cs typeface="Calibri" panose="020F0502020204030204" pitchFamily="34" charset="0"/>
            </a:endParaRPr>
          </a:p>
          <a:p>
            <a:pPr marL="85725" indent="-85725"/>
            <a:r>
              <a:rPr lang="en-GB" sz="4800" dirty="0">
                <a:latin typeface="Calibri" panose="020F0502020204030204" pitchFamily="34" charset="0"/>
                <a:cs typeface="Calibri" panose="020F0502020204030204" pitchFamily="34" charset="0"/>
              </a:rPr>
              <a:t>How does the story end happily for everyone? </a:t>
            </a:r>
          </a:p>
          <a:p>
            <a:pPr marL="85725" indent="-85725"/>
            <a:r>
              <a:rPr lang="en-GB" sz="4800" dirty="0">
                <a:latin typeface="Calibri" panose="020F0502020204030204" pitchFamily="34" charset="0"/>
                <a:cs typeface="Calibri" panose="020F0502020204030204" pitchFamily="34" charset="0"/>
              </a:rPr>
              <a:t>What do you want your audience to learn or take home from your skit? </a:t>
            </a:r>
          </a:p>
          <a:p>
            <a:pPr marL="85725" indent="-85725">
              <a:buNone/>
            </a:pPr>
            <a:r>
              <a:rPr lang="en-GB" sz="4800" b="1" dirty="0">
                <a:latin typeface="Calibri" panose="020F0502020204030204" pitchFamily="34" charset="0"/>
                <a:cs typeface="Calibri" panose="020F0502020204030204" pitchFamily="34" charset="0"/>
              </a:rPr>
              <a:t>Set the stage</a:t>
            </a:r>
            <a:endParaRPr lang="en-GB" sz="4800" dirty="0">
              <a:latin typeface="Calibri" panose="020F0502020204030204" pitchFamily="34" charset="0"/>
              <a:cs typeface="Calibri" panose="020F0502020204030204" pitchFamily="34" charset="0"/>
            </a:endParaRPr>
          </a:p>
          <a:p>
            <a:pPr marL="85725" indent="-85725"/>
            <a:r>
              <a:rPr lang="en-GB" sz="4800" dirty="0">
                <a:latin typeface="Calibri" panose="020F0502020204030204" pitchFamily="34" charset="0"/>
                <a:cs typeface="Calibri" panose="020F0502020204030204" pitchFamily="34" charset="0"/>
              </a:rPr>
              <a:t>What are some simple props you can use to help you tell your story?</a:t>
            </a:r>
          </a:p>
        </p:txBody>
      </p:sp>
      <p:sp>
        <p:nvSpPr>
          <p:cNvPr id="7" name="Text Placeholder 6">
            <a:extLst>
              <a:ext uri="{FF2B5EF4-FFF2-40B4-BE49-F238E27FC236}">
                <a16:creationId xmlns:a16="http://schemas.microsoft.com/office/drawing/2014/main" id="{8EC8690A-A21D-C54F-BF59-641704D8ED91}"/>
              </a:ext>
            </a:extLst>
          </p:cNvPr>
          <p:cNvSpPr>
            <a:spLocks noGrp="1"/>
          </p:cNvSpPr>
          <p:nvPr>
            <p:ph type="body" sz="quarter" idx="3"/>
          </p:nvPr>
        </p:nvSpPr>
        <p:spPr>
          <a:xfrm>
            <a:off x="6172200" y="900105"/>
            <a:ext cx="5183188" cy="429492"/>
          </a:xfrm>
          <a:solidFill>
            <a:schemeClr val="bg1"/>
          </a:solidFill>
          <a:ln w="12700">
            <a:solidFill>
              <a:schemeClr val="tx1"/>
            </a:solidFill>
          </a:ln>
        </p:spPr>
        <p:txBody>
          <a:bodyPr/>
          <a:lstStyle/>
          <a:p>
            <a:pPr algn="ctr"/>
            <a:r>
              <a:rPr lang="en-US" dirty="0"/>
              <a:t>Character Roles</a:t>
            </a:r>
          </a:p>
        </p:txBody>
      </p:sp>
      <p:sp>
        <p:nvSpPr>
          <p:cNvPr id="8" name="Content Placeholder 7">
            <a:extLst>
              <a:ext uri="{FF2B5EF4-FFF2-40B4-BE49-F238E27FC236}">
                <a16:creationId xmlns:a16="http://schemas.microsoft.com/office/drawing/2014/main" id="{FDB510B3-F82F-AE48-9C79-50D48412A110}"/>
              </a:ext>
            </a:extLst>
          </p:cNvPr>
          <p:cNvSpPr>
            <a:spLocks noGrp="1"/>
          </p:cNvSpPr>
          <p:nvPr>
            <p:ph sz="quarter" idx="4"/>
          </p:nvPr>
        </p:nvSpPr>
        <p:spPr>
          <a:xfrm>
            <a:off x="6172200" y="1395983"/>
            <a:ext cx="5183188" cy="4090417"/>
          </a:xfrm>
          <a:solidFill>
            <a:schemeClr val="bg1"/>
          </a:solidFill>
          <a:ln w="12700">
            <a:solidFill>
              <a:schemeClr val="tx1"/>
            </a:solidFill>
          </a:ln>
        </p:spPr>
        <p:txBody>
          <a:bodyPr>
            <a:noAutofit/>
          </a:bodyPr>
          <a:lstStyle/>
          <a:p>
            <a:pPr marL="85725" indent="-85725">
              <a:lnSpc>
                <a:spcPct val="100000"/>
              </a:lnSpc>
              <a:buNone/>
            </a:pPr>
            <a:r>
              <a:rPr lang="en-GB" sz="200" dirty="0"/>
              <a:t>  </a:t>
            </a:r>
          </a:p>
          <a:p>
            <a:pPr marL="85725" indent="-85725">
              <a:lnSpc>
                <a:spcPct val="100000"/>
              </a:lnSpc>
              <a:buNone/>
            </a:pPr>
            <a:r>
              <a:rPr lang="en-GB" sz="1200" dirty="0"/>
              <a:t>V</a:t>
            </a:r>
            <a:r>
              <a:rPr lang="en-GB" sz="1200" b="1" dirty="0"/>
              <a:t>ictims 1 &amp; 2</a:t>
            </a:r>
          </a:p>
          <a:p>
            <a:pPr marL="85725" indent="-85725">
              <a:lnSpc>
                <a:spcPct val="100000"/>
              </a:lnSpc>
            </a:pPr>
            <a:r>
              <a:rPr lang="en-GB" sz="1200" dirty="0"/>
              <a:t>You are a character who is the target of insensitive questions. You respond to </a:t>
            </a:r>
            <a:r>
              <a:rPr lang="en-SG" sz="1200" dirty="0"/>
              <a:t>the casual racism in a healthy way. This makes you a hero as a survivor. </a:t>
            </a:r>
          </a:p>
          <a:p>
            <a:pPr marL="0" indent="0">
              <a:lnSpc>
                <a:spcPct val="100000"/>
              </a:lnSpc>
              <a:buNone/>
            </a:pPr>
            <a:r>
              <a:rPr lang="en-GB" sz="1200" b="1" dirty="0"/>
              <a:t>Offenders 1 &amp; 2</a:t>
            </a:r>
          </a:p>
          <a:p>
            <a:pPr marL="85725" indent="-85725">
              <a:lnSpc>
                <a:spcPct val="100000"/>
              </a:lnSpc>
            </a:pPr>
            <a:r>
              <a:rPr lang="en-GB" sz="1200" dirty="0"/>
              <a:t>You are a character who hurts the Victim by asking insensitive questions. You become more considerate after realising the mistake.</a:t>
            </a:r>
          </a:p>
          <a:p>
            <a:pPr marL="85725" indent="-85725">
              <a:lnSpc>
                <a:spcPct val="100000"/>
              </a:lnSpc>
              <a:buNone/>
            </a:pPr>
            <a:r>
              <a:rPr lang="en-GB" sz="1200" b="1" dirty="0"/>
              <a:t>Friends 1 &amp; 2</a:t>
            </a:r>
          </a:p>
          <a:p>
            <a:pPr marL="85725" indent="-85725">
              <a:lnSpc>
                <a:spcPct val="100000"/>
              </a:lnSpc>
            </a:pPr>
            <a:r>
              <a:rPr lang="en-SG" sz="1200" dirty="0"/>
              <a:t>You are a character who notices the casual racism, and makes the Offender(s) reflect on their intentions of their questions. Your advice can encourage the characters be more respectful.</a:t>
            </a:r>
            <a:endParaRPr lang="en-GB" sz="1200" dirty="0"/>
          </a:p>
          <a:p>
            <a:pPr marL="0" indent="0">
              <a:lnSpc>
                <a:spcPct val="100000"/>
              </a:lnSpc>
              <a:buNone/>
            </a:pPr>
            <a:endParaRPr lang="en-GB" sz="1200" dirty="0"/>
          </a:p>
          <a:p>
            <a:pPr marL="85725" indent="-85725">
              <a:lnSpc>
                <a:spcPct val="100000"/>
              </a:lnSpc>
              <a:buNone/>
            </a:pPr>
            <a:r>
              <a:rPr lang="en-GB" sz="1200" dirty="0"/>
              <a:t>Note: Groups that have fewer than six members need to ensure that there is at least 1 Victim, 1 Offender and 1 Friend in your skit.</a:t>
            </a:r>
          </a:p>
          <a:p>
            <a:pPr marL="85725" indent="-85725">
              <a:lnSpc>
                <a:spcPct val="100000"/>
              </a:lnSpc>
              <a:buNone/>
            </a:pPr>
            <a:r>
              <a:rPr lang="en-SG" sz="1200" dirty="0"/>
              <a:t>Reminder: Your play should end with all characters wanting to help reduce casual racism. This means, every character gains from the experience.</a:t>
            </a:r>
          </a:p>
        </p:txBody>
      </p:sp>
      <p:sp>
        <p:nvSpPr>
          <p:cNvPr id="2" name="Date Placeholder 1">
            <a:extLst>
              <a:ext uri="{FF2B5EF4-FFF2-40B4-BE49-F238E27FC236}">
                <a16:creationId xmlns:a16="http://schemas.microsoft.com/office/drawing/2014/main" id="{0163A5DF-DA9B-4B0B-BA56-B96F49E529FE}"/>
              </a:ext>
            </a:extLst>
          </p:cNvPr>
          <p:cNvSpPr>
            <a:spLocks noGrp="1"/>
          </p:cNvSpPr>
          <p:nvPr>
            <p:ph type="dt" sz="half" idx="10"/>
          </p:nvPr>
        </p:nvSpPr>
        <p:spPr/>
        <p:txBody>
          <a:bodyPr/>
          <a:lstStyle/>
          <a:p>
            <a:r>
              <a:rPr lang="en-US" dirty="0">
                <a:solidFill>
                  <a:schemeClr val="bg1"/>
                </a:solidFill>
                <a:effectLst>
                  <a:outerShdw blurRad="38100" dist="38100" dir="2700000" algn="tl">
                    <a:srgbClr val="000000">
                      <a:alpha val="43137"/>
                    </a:srgbClr>
                  </a:outerShdw>
                </a:effectLst>
              </a:rPr>
              <a:t>9 February 2021</a:t>
            </a:r>
          </a:p>
        </p:txBody>
      </p:sp>
      <p:sp>
        <p:nvSpPr>
          <p:cNvPr id="9" name="Footer Placeholder 8">
            <a:extLst>
              <a:ext uri="{FF2B5EF4-FFF2-40B4-BE49-F238E27FC236}">
                <a16:creationId xmlns:a16="http://schemas.microsoft.com/office/drawing/2014/main" id="{B99D0582-9900-413F-92D4-1EC471069DFF}"/>
              </a:ext>
            </a:extLst>
          </p:cNvPr>
          <p:cNvSpPr>
            <a:spLocks noGrp="1"/>
          </p:cNvSpPr>
          <p:nvPr>
            <p:ph type="ftr" sz="quarter" idx="11"/>
          </p:nvPr>
        </p:nvSpPr>
        <p:spPr/>
        <p:txBody>
          <a:bodyPr/>
          <a:lstStyle/>
          <a:p>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10" name="Slide Number Placeholder 9">
            <a:extLst>
              <a:ext uri="{FF2B5EF4-FFF2-40B4-BE49-F238E27FC236}">
                <a16:creationId xmlns:a16="http://schemas.microsoft.com/office/drawing/2014/main" id="{DE7FC2F4-4254-401D-8112-3C31B038AE3E}"/>
              </a:ext>
            </a:extLst>
          </p:cNvPr>
          <p:cNvSpPr>
            <a:spLocks noGrp="1"/>
          </p:cNvSpPr>
          <p:nvPr>
            <p:ph type="sldNum" sz="quarter" idx="12"/>
          </p:nvPr>
        </p:nvSpPr>
        <p:spPr/>
        <p:txBody>
          <a:bodyPr/>
          <a:lstStyle/>
          <a:p>
            <a:fld id="{20A400F2-878E-F348-B2DE-238599701611}"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242109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97D6E5D1-89E2-5B46-BCC6-34F1C6CC338A}"/>
              </a:ext>
            </a:extLst>
          </p:cNvPr>
          <p:cNvPicPr>
            <a:picLocks noChangeAspect="1"/>
          </p:cNvPicPr>
          <p:nvPr/>
        </p:nvPicPr>
        <p:blipFill>
          <a:blip r:embed="rId2"/>
          <a:stretch>
            <a:fillRect/>
          </a:stretch>
        </p:blipFill>
        <p:spPr>
          <a:xfrm>
            <a:off x="-50192" y="0"/>
            <a:ext cx="12292384" cy="6858000"/>
          </a:xfrm>
          <a:prstGeom prst="rect">
            <a:avLst/>
          </a:prstGeom>
          <a:ln w="76200">
            <a:solidFill>
              <a:schemeClr val="tx1"/>
            </a:solidFill>
          </a:ln>
        </p:spPr>
      </p:pic>
      <p:sp>
        <p:nvSpPr>
          <p:cNvPr id="7" name="Rectangle 6">
            <a:extLst>
              <a:ext uri="{FF2B5EF4-FFF2-40B4-BE49-F238E27FC236}">
                <a16:creationId xmlns:a16="http://schemas.microsoft.com/office/drawing/2014/main" id="{5B30CD02-CF96-C344-A2CD-1D7B17AB9B86}"/>
              </a:ext>
            </a:extLst>
          </p:cNvPr>
          <p:cNvSpPr/>
          <p:nvPr/>
        </p:nvSpPr>
        <p:spPr>
          <a:xfrm>
            <a:off x="983412" y="552091"/>
            <a:ext cx="10282686" cy="5796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F4BCACC-8FE6-334F-83B3-E4558B1E84B9}"/>
              </a:ext>
            </a:extLst>
          </p:cNvPr>
          <p:cNvSpPr>
            <a:spLocks noGrp="1"/>
          </p:cNvSpPr>
          <p:nvPr>
            <p:ph type="ctrTitle"/>
          </p:nvPr>
        </p:nvSpPr>
        <p:spPr>
          <a:xfrm>
            <a:off x="1320800" y="805022"/>
            <a:ext cx="9144000" cy="895427"/>
          </a:xfrm>
        </p:spPr>
        <p:txBody>
          <a:bodyPr>
            <a:normAutofit fontScale="90000"/>
          </a:bodyPr>
          <a:lstStyle/>
          <a:p>
            <a:br>
              <a:rPr lang="en-US" b="1" dirty="0">
                <a:effectLst>
                  <a:outerShdw blurRad="38100" dist="38100" dir="2700000" algn="tl">
                    <a:srgbClr val="000000">
                      <a:alpha val="43137"/>
                    </a:srgbClr>
                  </a:outerShdw>
                </a:effectLst>
              </a:rPr>
            </a:br>
            <a:r>
              <a:rPr lang="en-US" b="1" dirty="0">
                <a:solidFill>
                  <a:srgbClr val="C00000"/>
                </a:solidFill>
                <a:effectLst>
                  <a:outerShdw blurRad="38100" dist="38100" dir="2700000" algn="tl">
                    <a:srgbClr val="000000">
                      <a:alpha val="43137"/>
                    </a:srgbClr>
                  </a:outerShdw>
                </a:effectLst>
              </a:rPr>
              <a:t>Present Your Play</a:t>
            </a:r>
          </a:p>
        </p:txBody>
      </p:sp>
      <p:sp>
        <p:nvSpPr>
          <p:cNvPr id="3" name="Subtitle 2">
            <a:extLst>
              <a:ext uri="{FF2B5EF4-FFF2-40B4-BE49-F238E27FC236}">
                <a16:creationId xmlns:a16="http://schemas.microsoft.com/office/drawing/2014/main" id="{39E7E0E2-FEEA-AE47-A045-6B4B6F3B6376}"/>
              </a:ext>
            </a:extLst>
          </p:cNvPr>
          <p:cNvSpPr>
            <a:spLocks noGrp="1"/>
          </p:cNvSpPr>
          <p:nvPr>
            <p:ph type="subTitle" idx="1"/>
          </p:nvPr>
        </p:nvSpPr>
        <p:spPr>
          <a:xfrm>
            <a:off x="1524000" y="1953381"/>
            <a:ext cx="9448800" cy="1179555"/>
          </a:xfrm>
        </p:spPr>
        <p:txBody>
          <a:bodyPr>
            <a:noAutofit/>
          </a:bodyPr>
          <a:lstStyle/>
          <a:p>
            <a:r>
              <a:rPr lang="en-US" sz="3200" dirty="0">
                <a:effectLst>
                  <a:outerShdw blurRad="38100" dist="38100" dir="2700000" algn="tl">
                    <a:srgbClr val="000000">
                      <a:alpha val="43137"/>
                    </a:srgbClr>
                  </a:outerShdw>
                </a:effectLst>
              </a:rPr>
              <a:t>Have every group </a:t>
            </a:r>
          </a:p>
          <a:p>
            <a:r>
              <a:rPr lang="en-US" sz="3200" dirty="0">
                <a:effectLst>
                  <a:outerShdw blurRad="38100" dist="38100" dir="2700000" algn="tl">
                    <a:srgbClr val="000000">
                      <a:alpha val="43137"/>
                    </a:srgbClr>
                  </a:outerShdw>
                </a:effectLst>
              </a:rPr>
              <a:t>present its play to the class.</a:t>
            </a:r>
          </a:p>
          <a:p>
            <a:pPr algn="l"/>
            <a:endParaRPr lang="en-US" sz="3200" dirty="0">
              <a:effectLst>
                <a:outerShdw blurRad="38100" dist="38100" dir="2700000" algn="tl">
                  <a:srgbClr val="000000">
                    <a:alpha val="43137"/>
                  </a:srgbClr>
                </a:outerShdw>
              </a:effectLst>
            </a:endParaRPr>
          </a:p>
          <a:p>
            <a:pPr algn="l"/>
            <a:endParaRPr lang="en-US" sz="3200" dirty="0"/>
          </a:p>
        </p:txBody>
      </p:sp>
      <p:sp>
        <p:nvSpPr>
          <p:cNvPr id="4" name="Date Placeholder 3">
            <a:extLst>
              <a:ext uri="{FF2B5EF4-FFF2-40B4-BE49-F238E27FC236}">
                <a16:creationId xmlns:a16="http://schemas.microsoft.com/office/drawing/2014/main" id="{703BFE15-E95F-4AE1-818D-89771AEFE238}"/>
              </a:ext>
            </a:extLst>
          </p:cNvPr>
          <p:cNvSpPr>
            <a:spLocks noGrp="1"/>
          </p:cNvSpPr>
          <p:nvPr>
            <p:ph type="dt" sz="half" idx="10"/>
          </p:nvPr>
        </p:nvSpPr>
        <p:spPr/>
        <p:txBody>
          <a:bodyPr/>
          <a:lstStyle/>
          <a:p>
            <a:r>
              <a:rPr lang="en-US" b="1">
                <a:solidFill>
                  <a:schemeClr val="tx1"/>
                </a:solidFill>
              </a:rPr>
              <a:t>9 February 2021</a:t>
            </a:r>
            <a:endParaRPr lang="en-US" b="1" dirty="0">
              <a:solidFill>
                <a:schemeClr val="tx1"/>
              </a:solidFill>
            </a:endParaRPr>
          </a:p>
        </p:txBody>
      </p:sp>
      <p:sp>
        <p:nvSpPr>
          <p:cNvPr id="5" name="Footer Placeholder 4">
            <a:extLst>
              <a:ext uri="{FF2B5EF4-FFF2-40B4-BE49-F238E27FC236}">
                <a16:creationId xmlns:a16="http://schemas.microsoft.com/office/drawing/2014/main" id="{6C71B6E1-368C-4AC2-B5A5-EFA7A3364824}"/>
              </a:ext>
            </a:extLst>
          </p:cNvPr>
          <p:cNvSpPr>
            <a:spLocks noGrp="1"/>
          </p:cNvSpPr>
          <p:nvPr>
            <p:ph type="ftr" sz="quarter" idx="11"/>
          </p:nvPr>
        </p:nvSpPr>
        <p:spPr/>
        <p:txBody>
          <a:bodyPr/>
          <a:lstStyle/>
          <a:p>
            <a:r>
              <a:rPr lang="en-US" sz="12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6" name="Slide Number Placeholder 5">
            <a:extLst>
              <a:ext uri="{FF2B5EF4-FFF2-40B4-BE49-F238E27FC236}">
                <a16:creationId xmlns:a16="http://schemas.microsoft.com/office/drawing/2014/main" id="{AB04A506-BCD9-4E7F-86EE-19521F9C0B3A}"/>
              </a:ext>
            </a:extLst>
          </p:cNvPr>
          <p:cNvSpPr>
            <a:spLocks noGrp="1"/>
          </p:cNvSpPr>
          <p:nvPr>
            <p:ph type="sldNum" sz="quarter" idx="12"/>
          </p:nvPr>
        </p:nvSpPr>
        <p:spPr/>
        <p:txBody>
          <a:bodyPr/>
          <a:lstStyle/>
          <a:p>
            <a:fld id="{20A400F2-878E-F348-B2DE-238599701611}" type="slidenum">
              <a:rPr lang="en-US" b="1" smtClean="0">
                <a:solidFill>
                  <a:schemeClr val="tx1"/>
                </a:solidFill>
              </a:rPr>
              <a:t>13</a:t>
            </a:fld>
            <a:endParaRPr lang="en-US" b="1" dirty="0">
              <a:solidFill>
                <a:schemeClr val="tx1"/>
              </a:solidFill>
            </a:endParaRPr>
          </a:p>
        </p:txBody>
      </p:sp>
      <p:sp>
        <p:nvSpPr>
          <p:cNvPr id="10" name="Rectangle: Rounded Corners 9">
            <a:extLst>
              <a:ext uri="{FF2B5EF4-FFF2-40B4-BE49-F238E27FC236}">
                <a16:creationId xmlns:a16="http://schemas.microsoft.com/office/drawing/2014/main" id="{CE7C821C-F4D8-46F8-A33C-2BB904FE562B}"/>
              </a:ext>
            </a:extLst>
          </p:cNvPr>
          <p:cNvSpPr/>
          <p:nvPr/>
        </p:nvSpPr>
        <p:spPr>
          <a:xfrm>
            <a:off x="1414131" y="3429000"/>
            <a:ext cx="9457069" cy="2623978"/>
          </a:xfrm>
          <a:prstGeom prst="roundRect">
            <a:avLst/>
          </a:prstGeom>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 </a:t>
            </a:r>
            <a:r>
              <a:rPr lang="en-US" sz="2000" dirty="0"/>
              <a:t>Be encouraging when you watch the other groups’ one-act plays. </a:t>
            </a:r>
          </a:p>
          <a:p>
            <a:pPr algn="ctr"/>
            <a:endParaRPr lang="en-US" sz="2000" dirty="0"/>
          </a:p>
          <a:p>
            <a:pPr algn="ctr"/>
            <a:r>
              <a:rPr lang="en-US" sz="2000" dirty="0"/>
              <a:t>Be a respectful audience by appreciating the efforts and message. This includes not laughing at names or insensitive jokes shared in the plays.</a:t>
            </a:r>
          </a:p>
          <a:p>
            <a:pPr algn="ctr"/>
            <a:r>
              <a:rPr lang="en-US" sz="800" dirty="0"/>
              <a:t>  </a:t>
            </a:r>
          </a:p>
          <a:p>
            <a:pPr algn="ctr"/>
            <a:endParaRPr lang="en-US" sz="2000" dirty="0"/>
          </a:p>
          <a:p>
            <a:pPr algn="ctr"/>
            <a:r>
              <a:rPr lang="en-US" sz="2000" dirty="0"/>
              <a:t>Your journey to becoming a kinder, more caring human being</a:t>
            </a:r>
          </a:p>
          <a:p>
            <a:pPr algn="ctr"/>
            <a:r>
              <a:rPr lang="en-US" sz="2000" dirty="0"/>
              <a:t> CONTINUES while you are the audience.    </a:t>
            </a:r>
          </a:p>
        </p:txBody>
      </p:sp>
    </p:spTree>
    <p:extLst>
      <p:ext uri="{BB962C8B-B14F-4D97-AF65-F5344CB8AC3E}">
        <p14:creationId xmlns:p14="http://schemas.microsoft.com/office/powerpoint/2010/main" val="238045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97D6E5D1-89E2-5B46-BCC6-34F1C6CC338A}"/>
              </a:ext>
            </a:extLst>
          </p:cNvPr>
          <p:cNvPicPr>
            <a:picLocks noChangeAspect="1"/>
          </p:cNvPicPr>
          <p:nvPr/>
        </p:nvPicPr>
        <p:blipFill>
          <a:blip r:embed="rId2"/>
          <a:stretch>
            <a:fillRect/>
          </a:stretch>
        </p:blipFill>
        <p:spPr>
          <a:xfrm>
            <a:off x="-88882" y="0"/>
            <a:ext cx="12292384" cy="6858000"/>
          </a:xfrm>
          <a:prstGeom prst="rect">
            <a:avLst/>
          </a:prstGeom>
        </p:spPr>
      </p:pic>
      <p:sp>
        <p:nvSpPr>
          <p:cNvPr id="7" name="Rectangle 6">
            <a:extLst>
              <a:ext uri="{FF2B5EF4-FFF2-40B4-BE49-F238E27FC236}">
                <a16:creationId xmlns:a16="http://schemas.microsoft.com/office/drawing/2014/main" id="{5B30CD02-CF96-C344-A2CD-1D7B17AB9B86}"/>
              </a:ext>
            </a:extLst>
          </p:cNvPr>
          <p:cNvSpPr/>
          <p:nvPr/>
        </p:nvSpPr>
        <p:spPr>
          <a:xfrm>
            <a:off x="983412" y="552091"/>
            <a:ext cx="10282686" cy="5796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F4BCACC-8FE6-334F-83B3-E4558B1E84B9}"/>
              </a:ext>
            </a:extLst>
          </p:cNvPr>
          <p:cNvSpPr>
            <a:spLocks noGrp="1"/>
          </p:cNvSpPr>
          <p:nvPr>
            <p:ph type="ctrTitle"/>
          </p:nvPr>
        </p:nvSpPr>
        <p:spPr>
          <a:xfrm>
            <a:off x="1524000" y="552092"/>
            <a:ext cx="9144000" cy="1210664"/>
          </a:xfrm>
        </p:spPr>
        <p:txBody>
          <a:bodyPr>
            <a:normAutofit/>
          </a:bodyPr>
          <a:lstStyle/>
          <a:p>
            <a:r>
              <a:rPr lang="en-US" sz="4000" b="1" dirty="0">
                <a:solidFill>
                  <a:srgbClr val="C00000"/>
                </a:solidFill>
                <a:effectLst>
                  <a:outerShdw blurRad="38100" dist="38100" dir="2700000" algn="tl">
                    <a:srgbClr val="000000">
                      <a:alpha val="43137"/>
                    </a:srgbClr>
                  </a:outerShdw>
                </a:effectLst>
              </a:rPr>
              <a:t>Afterwards</a:t>
            </a:r>
            <a:br>
              <a:rPr lang="en-US" sz="4000" b="1" dirty="0">
                <a:solidFill>
                  <a:srgbClr val="C00000"/>
                </a:solidFill>
                <a:effectLst>
                  <a:outerShdw blurRad="38100" dist="38100" dir="2700000" algn="tl">
                    <a:srgbClr val="000000">
                      <a:alpha val="43137"/>
                    </a:srgbClr>
                  </a:outerShdw>
                </a:effectLst>
              </a:rPr>
            </a:br>
            <a:r>
              <a:rPr lang="en-US" sz="4000" b="1" dirty="0">
                <a:solidFill>
                  <a:srgbClr val="C00000"/>
                </a:solidFill>
                <a:effectLst>
                  <a:outerShdw blurRad="38100" dist="38100" dir="2700000" algn="tl">
                    <a:srgbClr val="000000">
                      <a:alpha val="43137"/>
                    </a:srgbClr>
                  </a:outerShdw>
                </a:effectLst>
              </a:rPr>
              <a:t>PART A: Reflect on your group’s performance</a:t>
            </a:r>
          </a:p>
        </p:txBody>
      </p:sp>
      <p:sp>
        <p:nvSpPr>
          <p:cNvPr id="3" name="Subtitle 2">
            <a:extLst>
              <a:ext uri="{FF2B5EF4-FFF2-40B4-BE49-F238E27FC236}">
                <a16:creationId xmlns:a16="http://schemas.microsoft.com/office/drawing/2014/main" id="{39E7E0E2-FEEA-AE47-A045-6B4B6F3B6376}"/>
              </a:ext>
            </a:extLst>
          </p:cNvPr>
          <p:cNvSpPr>
            <a:spLocks noGrp="1"/>
          </p:cNvSpPr>
          <p:nvPr>
            <p:ph type="subTitle" idx="1"/>
          </p:nvPr>
        </p:nvSpPr>
        <p:spPr>
          <a:xfrm>
            <a:off x="1745672" y="1762756"/>
            <a:ext cx="8636001" cy="4180843"/>
          </a:xfrm>
        </p:spPr>
        <p:txBody>
          <a:bodyPr>
            <a:noAutofit/>
          </a:bodyPr>
          <a:lstStyle/>
          <a:p>
            <a:pPr lvl="0" algn="l">
              <a:lnSpc>
                <a:spcPct val="110000"/>
              </a:lnSpc>
            </a:pPr>
            <a:r>
              <a:rPr lang="en-GB" sz="2800" dirty="0"/>
              <a:t>Reflect on your experience of </a:t>
            </a:r>
            <a:r>
              <a:rPr lang="en-GB" sz="2800" u="sng" dirty="0"/>
              <a:t>your group’s play</a:t>
            </a:r>
            <a:r>
              <a:rPr lang="en-GB" sz="2800" dirty="0"/>
              <a:t>. </a:t>
            </a:r>
          </a:p>
          <a:p>
            <a:pPr marL="457200" lvl="0" indent="-457200" algn="l">
              <a:lnSpc>
                <a:spcPct val="110000"/>
              </a:lnSpc>
              <a:buFont typeface="+mj-lt"/>
              <a:buAutoNum type="arabicParenR"/>
            </a:pPr>
            <a:r>
              <a:rPr lang="en-GB" sz="2800" dirty="0"/>
              <a:t>How does the story end happily for every character?</a:t>
            </a:r>
          </a:p>
          <a:p>
            <a:pPr marL="457200" lvl="0" indent="-457200" algn="l">
              <a:lnSpc>
                <a:spcPct val="110000"/>
              </a:lnSpc>
              <a:buFont typeface="+mj-lt"/>
              <a:buAutoNum type="arabicParenR"/>
            </a:pPr>
            <a:r>
              <a:rPr lang="en-GB" sz="2800" dirty="0"/>
              <a:t>What did you most enjoy about it? </a:t>
            </a:r>
          </a:p>
          <a:p>
            <a:pPr marL="457200" lvl="0" indent="-457200" algn="l">
              <a:lnSpc>
                <a:spcPct val="110000"/>
              </a:lnSpc>
              <a:buFont typeface="+mj-lt"/>
              <a:buAutoNum type="arabicParenR"/>
            </a:pPr>
            <a:r>
              <a:rPr lang="en-GB" sz="2800" dirty="0"/>
              <a:t>Did any part make you feel uncomfortable? </a:t>
            </a:r>
          </a:p>
          <a:p>
            <a:pPr marL="457200" lvl="0" indent="-457200" algn="l">
              <a:lnSpc>
                <a:spcPct val="110000"/>
              </a:lnSpc>
              <a:buFont typeface="+mj-lt"/>
              <a:buAutoNum type="arabicParenR"/>
            </a:pPr>
            <a:r>
              <a:rPr lang="en-GB" sz="2800" dirty="0"/>
              <a:t>What did you find most challenging?</a:t>
            </a:r>
          </a:p>
          <a:p>
            <a:pPr marL="457200" lvl="0" indent="-457200" algn="l">
              <a:lnSpc>
                <a:spcPct val="110000"/>
              </a:lnSpc>
              <a:buFont typeface="+mj-lt"/>
              <a:buAutoNum type="arabicParenR"/>
            </a:pPr>
            <a:r>
              <a:rPr lang="en-GB" sz="2800" dirty="0"/>
              <a:t>What did you learn from the article your play was based on?</a:t>
            </a:r>
          </a:p>
        </p:txBody>
      </p:sp>
      <p:sp>
        <p:nvSpPr>
          <p:cNvPr id="4" name="Date Placeholder 3">
            <a:extLst>
              <a:ext uri="{FF2B5EF4-FFF2-40B4-BE49-F238E27FC236}">
                <a16:creationId xmlns:a16="http://schemas.microsoft.com/office/drawing/2014/main" id="{BEB48B24-ABFC-4516-815F-FCD5979042D6}"/>
              </a:ext>
            </a:extLst>
          </p:cNvPr>
          <p:cNvSpPr>
            <a:spLocks noGrp="1"/>
          </p:cNvSpPr>
          <p:nvPr>
            <p:ph type="dt" sz="half" idx="10"/>
          </p:nvPr>
        </p:nvSpPr>
        <p:spPr/>
        <p:txBody>
          <a:bodyPr/>
          <a:lstStyle/>
          <a:p>
            <a:r>
              <a:rPr lang="en-US"/>
              <a:t>9 February 2021</a:t>
            </a:r>
          </a:p>
        </p:txBody>
      </p:sp>
      <p:sp>
        <p:nvSpPr>
          <p:cNvPr id="5" name="Footer Placeholder 4">
            <a:extLst>
              <a:ext uri="{FF2B5EF4-FFF2-40B4-BE49-F238E27FC236}">
                <a16:creationId xmlns:a16="http://schemas.microsoft.com/office/drawing/2014/main" id="{32A24DBC-C6D9-4069-A855-3603EC0B8B2D}"/>
              </a:ext>
            </a:extLst>
          </p:cNvPr>
          <p:cNvSpPr>
            <a:spLocks noGrp="1"/>
          </p:cNvSpPr>
          <p:nvPr>
            <p:ph type="ftr" sz="quarter" idx="11"/>
          </p:nvPr>
        </p:nvSpPr>
        <p:spPr/>
        <p:txBody>
          <a:bodyPr/>
          <a:lstStyle/>
          <a:p>
            <a:r>
              <a:rPr lang="en-US" sz="12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6" name="Slide Number Placeholder 5">
            <a:extLst>
              <a:ext uri="{FF2B5EF4-FFF2-40B4-BE49-F238E27FC236}">
                <a16:creationId xmlns:a16="http://schemas.microsoft.com/office/drawing/2014/main" id="{9477C8E1-9E3A-47F0-81C4-6B823D60CB41}"/>
              </a:ext>
            </a:extLst>
          </p:cNvPr>
          <p:cNvSpPr>
            <a:spLocks noGrp="1"/>
          </p:cNvSpPr>
          <p:nvPr>
            <p:ph type="sldNum" sz="quarter" idx="12"/>
          </p:nvPr>
        </p:nvSpPr>
        <p:spPr/>
        <p:txBody>
          <a:bodyPr/>
          <a:lstStyle/>
          <a:p>
            <a:fld id="{20A400F2-878E-F348-B2DE-238599701611}" type="slidenum">
              <a:rPr lang="en-US" smtClean="0"/>
              <a:t>14</a:t>
            </a:fld>
            <a:endParaRPr lang="en-US"/>
          </a:p>
        </p:txBody>
      </p:sp>
    </p:spTree>
    <p:extLst>
      <p:ext uri="{BB962C8B-B14F-4D97-AF65-F5344CB8AC3E}">
        <p14:creationId xmlns:p14="http://schemas.microsoft.com/office/powerpoint/2010/main" val="251937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97D6E5D1-89E2-5B46-BCC6-34F1C6CC338A}"/>
              </a:ext>
            </a:extLst>
          </p:cNvPr>
          <p:cNvPicPr>
            <a:picLocks noChangeAspect="1"/>
          </p:cNvPicPr>
          <p:nvPr/>
        </p:nvPicPr>
        <p:blipFill>
          <a:blip r:embed="rId2"/>
          <a:stretch>
            <a:fillRect/>
          </a:stretch>
        </p:blipFill>
        <p:spPr>
          <a:xfrm>
            <a:off x="-50192" y="0"/>
            <a:ext cx="12292384" cy="6858000"/>
          </a:xfrm>
          <a:prstGeom prst="rect">
            <a:avLst/>
          </a:prstGeom>
        </p:spPr>
      </p:pic>
      <p:sp>
        <p:nvSpPr>
          <p:cNvPr id="7" name="Rectangle 6">
            <a:extLst>
              <a:ext uri="{FF2B5EF4-FFF2-40B4-BE49-F238E27FC236}">
                <a16:creationId xmlns:a16="http://schemas.microsoft.com/office/drawing/2014/main" id="{5B30CD02-CF96-C344-A2CD-1D7B17AB9B86}"/>
              </a:ext>
            </a:extLst>
          </p:cNvPr>
          <p:cNvSpPr/>
          <p:nvPr/>
        </p:nvSpPr>
        <p:spPr>
          <a:xfrm>
            <a:off x="983412" y="552091"/>
            <a:ext cx="10282686" cy="5796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F4BCACC-8FE6-334F-83B3-E4558B1E84B9}"/>
              </a:ext>
            </a:extLst>
          </p:cNvPr>
          <p:cNvSpPr>
            <a:spLocks noGrp="1"/>
          </p:cNvSpPr>
          <p:nvPr>
            <p:ph type="ctrTitle"/>
          </p:nvPr>
        </p:nvSpPr>
        <p:spPr>
          <a:xfrm>
            <a:off x="1524000" y="552091"/>
            <a:ext cx="9144000" cy="1077913"/>
          </a:xfrm>
        </p:spPr>
        <p:txBody>
          <a:bodyPr>
            <a:normAutofit fontScale="90000"/>
          </a:bodyPr>
          <a:lstStyle/>
          <a:p>
            <a:r>
              <a:rPr lang="en-US" sz="4000" b="1" dirty="0">
                <a:solidFill>
                  <a:srgbClr val="C00000"/>
                </a:solidFill>
                <a:effectLst>
                  <a:outerShdw blurRad="38100" dist="38100" dir="2700000" algn="tl">
                    <a:srgbClr val="000000">
                      <a:alpha val="43137"/>
                    </a:srgbClr>
                  </a:outerShdw>
                </a:effectLst>
              </a:rPr>
              <a:t>Afterwards</a:t>
            </a:r>
            <a:br>
              <a:rPr lang="en-US" sz="4000" b="1" dirty="0">
                <a:solidFill>
                  <a:srgbClr val="C00000"/>
                </a:solidFill>
                <a:effectLst>
                  <a:outerShdw blurRad="38100" dist="38100" dir="2700000" algn="tl">
                    <a:srgbClr val="000000">
                      <a:alpha val="43137"/>
                    </a:srgbClr>
                  </a:outerShdw>
                </a:effectLst>
              </a:rPr>
            </a:br>
            <a:r>
              <a:rPr lang="en-US" sz="4000" b="1" dirty="0">
                <a:solidFill>
                  <a:srgbClr val="C00000"/>
                </a:solidFill>
                <a:effectLst>
                  <a:outerShdw blurRad="38100" dist="38100" dir="2700000" algn="tl">
                    <a:srgbClr val="000000">
                      <a:alpha val="43137"/>
                    </a:srgbClr>
                  </a:outerShdw>
                </a:effectLst>
              </a:rPr>
              <a:t>PART B: Reflect on the other groups’ plays</a:t>
            </a:r>
          </a:p>
        </p:txBody>
      </p:sp>
      <p:sp>
        <p:nvSpPr>
          <p:cNvPr id="3" name="Subtitle 2">
            <a:extLst>
              <a:ext uri="{FF2B5EF4-FFF2-40B4-BE49-F238E27FC236}">
                <a16:creationId xmlns:a16="http://schemas.microsoft.com/office/drawing/2014/main" id="{39E7E0E2-FEEA-AE47-A045-6B4B6F3B6376}"/>
              </a:ext>
            </a:extLst>
          </p:cNvPr>
          <p:cNvSpPr>
            <a:spLocks noGrp="1"/>
          </p:cNvSpPr>
          <p:nvPr>
            <p:ph type="subTitle" idx="1"/>
          </p:nvPr>
        </p:nvSpPr>
        <p:spPr>
          <a:xfrm>
            <a:off x="2000250" y="1766528"/>
            <a:ext cx="8201025" cy="4305659"/>
          </a:xfrm>
        </p:spPr>
        <p:txBody>
          <a:bodyPr>
            <a:noAutofit/>
          </a:bodyPr>
          <a:lstStyle/>
          <a:p>
            <a:pPr lvl="0" algn="l">
              <a:lnSpc>
                <a:spcPct val="100000"/>
              </a:lnSpc>
            </a:pPr>
            <a:r>
              <a:rPr lang="en-GB" sz="2800" dirty="0"/>
              <a:t>Reflect on your experience watching the other plays.</a:t>
            </a:r>
          </a:p>
          <a:p>
            <a:pPr marL="514350" lvl="0" indent="-514350" algn="l">
              <a:buFont typeface="+mj-lt"/>
              <a:buAutoNum type="arabicParenR"/>
            </a:pPr>
            <a:r>
              <a:rPr lang="en-GB" sz="2800" dirty="0"/>
              <a:t>Which was your favourite play? Why?</a:t>
            </a:r>
          </a:p>
          <a:p>
            <a:pPr marL="514350" lvl="0" indent="-514350" algn="l">
              <a:buFont typeface="+mj-lt"/>
              <a:buAutoNum type="arabicParenR"/>
            </a:pPr>
            <a:r>
              <a:rPr lang="en-GB" sz="2800" dirty="0"/>
              <a:t>Which, to you, was the most memorable character? Why?</a:t>
            </a:r>
          </a:p>
          <a:p>
            <a:pPr marL="514350" indent="-514350" algn="l">
              <a:buFont typeface="+mj-lt"/>
              <a:buAutoNum type="arabicParenR"/>
            </a:pPr>
            <a:r>
              <a:rPr lang="en-GB" sz="2800" dirty="0"/>
              <a:t>How does the story end happily for every character?</a:t>
            </a:r>
          </a:p>
          <a:p>
            <a:pPr marL="514350" indent="-514350" algn="l">
              <a:buFont typeface="+mj-lt"/>
              <a:buAutoNum type="arabicParenR"/>
            </a:pPr>
            <a:r>
              <a:rPr lang="en-GB" sz="2800" dirty="0"/>
              <a:t>Did any part make you feel uncomfortable? </a:t>
            </a:r>
          </a:p>
          <a:p>
            <a:pPr marL="514350" lvl="0" indent="-514350" algn="l">
              <a:buFont typeface="+mj-lt"/>
              <a:buAutoNum type="arabicParenR"/>
            </a:pPr>
            <a:r>
              <a:rPr lang="en-GB" sz="2800" dirty="0"/>
              <a:t>What impacted you the most, after watching all the plays?</a:t>
            </a:r>
          </a:p>
        </p:txBody>
      </p:sp>
      <p:sp>
        <p:nvSpPr>
          <p:cNvPr id="4" name="Date Placeholder 3">
            <a:extLst>
              <a:ext uri="{FF2B5EF4-FFF2-40B4-BE49-F238E27FC236}">
                <a16:creationId xmlns:a16="http://schemas.microsoft.com/office/drawing/2014/main" id="{AB671AB4-E3E2-4384-9A6E-2959BA04FE6E}"/>
              </a:ext>
            </a:extLst>
          </p:cNvPr>
          <p:cNvSpPr>
            <a:spLocks noGrp="1"/>
          </p:cNvSpPr>
          <p:nvPr>
            <p:ph type="dt" sz="half" idx="10"/>
          </p:nvPr>
        </p:nvSpPr>
        <p:spPr/>
        <p:txBody>
          <a:bodyPr/>
          <a:lstStyle/>
          <a:p>
            <a:r>
              <a:rPr lang="en-US"/>
              <a:t>9 February 2021</a:t>
            </a:r>
          </a:p>
        </p:txBody>
      </p:sp>
      <p:sp>
        <p:nvSpPr>
          <p:cNvPr id="5" name="Footer Placeholder 4">
            <a:extLst>
              <a:ext uri="{FF2B5EF4-FFF2-40B4-BE49-F238E27FC236}">
                <a16:creationId xmlns:a16="http://schemas.microsoft.com/office/drawing/2014/main" id="{A5D7EE3C-A96C-4973-A3A6-5D4697C7084B}"/>
              </a:ext>
            </a:extLst>
          </p:cNvPr>
          <p:cNvSpPr>
            <a:spLocks noGrp="1"/>
          </p:cNvSpPr>
          <p:nvPr>
            <p:ph type="ftr" sz="quarter" idx="11"/>
          </p:nvPr>
        </p:nvSpPr>
        <p:spPr/>
        <p:txBody>
          <a:bodyPr/>
          <a:lstStyle/>
          <a:p>
            <a:r>
              <a:rPr lang="en-US" sz="12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6" name="Slide Number Placeholder 5">
            <a:extLst>
              <a:ext uri="{FF2B5EF4-FFF2-40B4-BE49-F238E27FC236}">
                <a16:creationId xmlns:a16="http://schemas.microsoft.com/office/drawing/2014/main" id="{E422B247-1159-4F75-A3EE-FA280F85C850}"/>
              </a:ext>
            </a:extLst>
          </p:cNvPr>
          <p:cNvSpPr>
            <a:spLocks noGrp="1"/>
          </p:cNvSpPr>
          <p:nvPr>
            <p:ph type="sldNum" sz="quarter" idx="12"/>
          </p:nvPr>
        </p:nvSpPr>
        <p:spPr/>
        <p:txBody>
          <a:bodyPr/>
          <a:lstStyle/>
          <a:p>
            <a:fld id="{20A400F2-878E-F348-B2DE-238599701611}" type="slidenum">
              <a:rPr lang="en-US" smtClean="0"/>
              <a:t>15</a:t>
            </a:fld>
            <a:endParaRPr lang="en-US"/>
          </a:p>
        </p:txBody>
      </p:sp>
    </p:spTree>
    <p:extLst>
      <p:ext uri="{BB962C8B-B14F-4D97-AF65-F5344CB8AC3E}">
        <p14:creationId xmlns:p14="http://schemas.microsoft.com/office/powerpoint/2010/main" val="175509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97D6E5D1-89E2-5B46-BCC6-34F1C6CC338A}"/>
              </a:ext>
            </a:extLst>
          </p:cNvPr>
          <p:cNvPicPr>
            <a:picLocks noChangeAspect="1"/>
          </p:cNvPicPr>
          <p:nvPr/>
        </p:nvPicPr>
        <p:blipFill>
          <a:blip r:embed="rId2"/>
          <a:stretch>
            <a:fillRect/>
          </a:stretch>
        </p:blipFill>
        <p:spPr>
          <a:xfrm>
            <a:off x="-50192" y="0"/>
            <a:ext cx="12292384" cy="6858000"/>
          </a:xfrm>
          <a:prstGeom prst="rect">
            <a:avLst/>
          </a:prstGeom>
        </p:spPr>
      </p:pic>
      <p:sp>
        <p:nvSpPr>
          <p:cNvPr id="7" name="Rectangle 6">
            <a:extLst>
              <a:ext uri="{FF2B5EF4-FFF2-40B4-BE49-F238E27FC236}">
                <a16:creationId xmlns:a16="http://schemas.microsoft.com/office/drawing/2014/main" id="{5B30CD02-CF96-C344-A2CD-1D7B17AB9B86}"/>
              </a:ext>
            </a:extLst>
          </p:cNvPr>
          <p:cNvSpPr/>
          <p:nvPr/>
        </p:nvSpPr>
        <p:spPr>
          <a:xfrm>
            <a:off x="926261" y="530524"/>
            <a:ext cx="10282686" cy="5796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F4BCACC-8FE6-334F-83B3-E4558B1E84B9}"/>
              </a:ext>
            </a:extLst>
          </p:cNvPr>
          <p:cNvSpPr>
            <a:spLocks noGrp="1"/>
          </p:cNvSpPr>
          <p:nvPr>
            <p:ph type="ctrTitle"/>
          </p:nvPr>
        </p:nvSpPr>
        <p:spPr>
          <a:xfrm>
            <a:off x="1524000" y="530524"/>
            <a:ext cx="9144000" cy="1074438"/>
          </a:xfrm>
        </p:spPr>
        <p:txBody>
          <a:bodyPr>
            <a:normAutofit fontScale="90000"/>
          </a:bodyPr>
          <a:lstStyle/>
          <a:p>
            <a:r>
              <a:rPr lang="en-US" sz="4000" b="1" dirty="0">
                <a:solidFill>
                  <a:srgbClr val="C00000"/>
                </a:solidFill>
                <a:effectLst>
                  <a:outerShdw blurRad="38100" dist="38100" dir="2700000" algn="tl">
                    <a:srgbClr val="000000">
                      <a:alpha val="43137"/>
                    </a:srgbClr>
                  </a:outerShdw>
                </a:effectLst>
              </a:rPr>
              <a:t>Afterwards</a:t>
            </a:r>
            <a:br>
              <a:rPr lang="en-US" sz="4000" b="1" dirty="0">
                <a:solidFill>
                  <a:srgbClr val="C00000"/>
                </a:solidFill>
                <a:effectLst>
                  <a:outerShdw blurRad="38100" dist="38100" dir="2700000" algn="tl">
                    <a:srgbClr val="000000">
                      <a:alpha val="43137"/>
                    </a:srgbClr>
                  </a:outerShdw>
                </a:effectLst>
              </a:rPr>
            </a:br>
            <a:r>
              <a:rPr lang="en-US" sz="4000" b="1" dirty="0">
                <a:solidFill>
                  <a:srgbClr val="C00000"/>
                </a:solidFill>
                <a:effectLst>
                  <a:outerShdw blurRad="38100" dist="38100" dir="2700000" algn="tl">
                    <a:srgbClr val="000000">
                      <a:alpha val="43137"/>
                    </a:srgbClr>
                  </a:outerShdw>
                </a:effectLst>
              </a:rPr>
              <a:t>PART C: Share your reflections</a:t>
            </a:r>
          </a:p>
        </p:txBody>
      </p:sp>
      <p:sp>
        <p:nvSpPr>
          <p:cNvPr id="3" name="Subtitle 2">
            <a:extLst>
              <a:ext uri="{FF2B5EF4-FFF2-40B4-BE49-F238E27FC236}">
                <a16:creationId xmlns:a16="http://schemas.microsoft.com/office/drawing/2014/main" id="{39E7E0E2-FEEA-AE47-A045-6B4B6F3B6376}"/>
              </a:ext>
            </a:extLst>
          </p:cNvPr>
          <p:cNvSpPr>
            <a:spLocks noGrp="1"/>
          </p:cNvSpPr>
          <p:nvPr>
            <p:ph type="subTitle" idx="1"/>
          </p:nvPr>
        </p:nvSpPr>
        <p:spPr>
          <a:xfrm>
            <a:off x="1814514" y="1633837"/>
            <a:ext cx="8853486" cy="2931132"/>
          </a:xfrm>
        </p:spPr>
        <p:txBody>
          <a:bodyPr>
            <a:noAutofit/>
          </a:bodyPr>
          <a:lstStyle/>
          <a:p>
            <a:pPr algn="l">
              <a:lnSpc>
                <a:spcPct val="10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In your group, </a:t>
            </a:r>
          </a:p>
          <a:p>
            <a:pPr marL="342900" indent="-342900" algn="l">
              <a:lnSpc>
                <a:spcPct val="100000"/>
              </a:lnSpc>
              <a:buAutoNum type="arabicParenR"/>
            </a:pPr>
            <a:r>
              <a:rPr lang="en-US" sz="2800" dirty="0">
                <a:effectLst/>
                <a:latin typeface="Calibri" panose="020F0502020204030204" pitchFamily="34" charset="0"/>
                <a:ea typeface="Times New Roman" panose="02020603050405020304" pitchFamily="18" charset="0"/>
                <a:cs typeface="Calibri" panose="020F0502020204030204" pitchFamily="34" charset="0"/>
              </a:rPr>
              <a:t>take turns to share some of your responses. You can select what you wish to tell your group members. </a:t>
            </a:r>
          </a:p>
          <a:p>
            <a:pPr marL="342900" indent="-342900" algn="l">
              <a:lnSpc>
                <a:spcPct val="100000"/>
              </a:lnSpc>
              <a:buAutoNum type="arabicParenR"/>
            </a:pPr>
            <a:r>
              <a:rPr lang="en-US" sz="2800" dirty="0">
                <a:effectLst/>
                <a:latin typeface="Calibri" panose="020F0502020204030204" pitchFamily="34" charset="0"/>
                <a:ea typeface="Times New Roman" panose="02020603050405020304" pitchFamily="18" charset="0"/>
                <a:cs typeface="Calibri" panose="020F0502020204030204" pitchFamily="34" charset="0"/>
              </a:rPr>
              <a:t>listen hard to what they have to say as well. </a:t>
            </a:r>
          </a:p>
          <a:p>
            <a:pPr algn="l">
              <a:lnSpc>
                <a:spcPct val="100000"/>
              </a:lnSpc>
            </a:pPr>
            <a:r>
              <a:rPr lang="en-US" sz="2800" dirty="0">
                <a:effectLst/>
                <a:latin typeface="Calibri" panose="020F0502020204030204" pitchFamily="34" charset="0"/>
                <a:ea typeface="Times New Roman" panose="02020603050405020304" pitchFamily="18" charset="0"/>
                <a:cs typeface="Calibri" panose="020F0502020204030204" pitchFamily="34" charset="0"/>
              </a:rPr>
              <a:t>Together, you can make “Curtains Up!” a meaningful adventure  in learning about casual racism.    </a:t>
            </a:r>
            <a:endParaRPr lang="en-SG" sz="2800" dirty="0">
              <a:effectLst/>
              <a:latin typeface="Calibri" panose="020F0502020204030204" pitchFamily="34" charset="0"/>
              <a:ea typeface="Times New Roman" panose="02020603050405020304" pitchFamily="18" charset="0"/>
              <a:cs typeface="Calibri" panose="020F0502020204030204" pitchFamily="34" charset="0"/>
            </a:endParaRPr>
          </a:p>
          <a:p>
            <a:pPr lvl="0" algn="l">
              <a:lnSpc>
                <a:spcPct val="100000"/>
              </a:lnSpc>
            </a:pPr>
            <a:endParaRPr lang="en-GB" sz="2800" dirty="0"/>
          </a:p>
        </p:txBody>
      </p:sp>
      <p:sp>
        <p:nvSpPr>
          <p:cNvPr id="4" name="Date Placeholder 3">
            <a:extLst>
              <a:ext uri="{FF2B5EF4-FFF2-40B4-BE49-F238E27FC236}">
                <a16:creationId xmlns:a16="http://schemas.microsoft.com/office/drawing/2014/main" id="{AB671AB4-E3E2-4384-9A6E-2959BA04FE6E}"/>
              </a:ext>
            </a:extLst>
          </p:cNvPr>
          <p:cNvSpPr>
            <a:spLocks noGrp="1"/>
          </p:cNvSpPr>
          <p:nvPr>
            <p:ph type="dt" sz="half" idx="10"/>
          </p:nvPr>
        </p:nvSpPr>
        <p:spPr/>
        <p:txBody>
          <a:bodyPr/>
          <a:lstStyle/>
          <a:p>
            <a:r>
              <a:rPr lang="en-US" dirty="0">
                <a:solidFill>
                  <a:schemeClr val="tx1"/>
                </a:solidFill>
              </a:rPr>
              <a:t>9 February 2021</a:t>
            </a:r>
          </a:p>
        </p:txBody>
      </p:sp>
      <p:sp>
        <p:nvSpPr>
          <p:cNvPr id="5" name="Footer Placeholder 4">
            <a:extLst>
              <a:ext uri="{FF2B5EF4-FFF2-40B4-BE49-F238E27FC236}">
                <a16:creationId xmlns:a16="http://schemas.microsoft.com/office/drawing/2014/main" id="{A5D7EE3C-A96C-4973-A3A6-5D4697C7084B}"/>
              </a:ext>
            </a:extLst>
          </p:cNvPr>
          <p:cNvSpPr>
            <a:spLocks noGrp="1"/>
          </p:cNvSpPr>
          <p:nvPr>
            <p:ph type="ftr" sz="quarter" idx="11"/>
          </p:nvPr>
        </p:nvSpPr>
        <p:spPr/>
        <p:txBody>
          <a:bodyPr/>
          <a:lstStyle/>
          <a:p>
            <a:r>
              <a:rPr lang="en-US" sz="12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6" name="Slide Number Placeholder 5">
            <a:extLst>
              <a:ext uri="{FF2B5EF4-FFF2-40B4-BE49-F238E27FC236}">
                <a16:creationId xmlns:a16="http://schemas.microsoft.com/office/drawing/2014/main" id="{E422B247-1159-4F75-A3EE-FA280F85C850}"/>
              </a:ext>
            </a:extLst>
          </p:cNvPr>
          <p:cNvSpPr>
            <a:spLocks noGrp="1"/>
          </p:cNvSpPr>
          <p:nvPr>
            <p:ph type="sldNum" sz="quarter" idx="12"/>
          </p:nvPr>
        </p:nvSpPr>
        <p:spPr/>
        <p:txBody>
          <a:bodyPr/>
          <a:lstStyle/>
          <a:p>
            <a:fld id="{20A400F2-878E-F348-B2DE-238599701611}" type="slidenum">
              <a:rPr lang="en-US" smtClean="0">
                <a:solidFill>
                  <a:schemeClr val="tx1"/>
                </a:solidFill>
              </a:rPr>
              <a:t>16</a:t>
            </a:fld>
            <a:endParaRPr lang="en-US" dirty="0">
              <a:solidFill>
                <a:schemeClr val="tx1"/>
              </a:solidFill>
            </a:endParaRPr>
          </a:p>
        </p:txBody>
      </p:sp>
      <p:sp>
        <p:nvSpPr>
          <p:cNvPr id="8" name="Rectangle: Rounded Corners 7">
            <a:extLst>
              <a:ext uri="{FF2B5EF4-FFF2-40B4-BE49-F238E27FC236}">
                <a16:creationId xmlns:a16="http://schemas.microsoft.com/office/drawing/2014/main" id="{7B0E67E6-6B96-4A1E-8706-928E165017B8}"/>
              </a:ext>
            </a:extLst>
          </p:cNvPr>
          <p:cNvSpPr/>
          <p:nvPr/>
        </p:nvSpPr>
        <p:spPr>
          <a:xfrm>
            <a:off x="2600325" y="4743449"/>
            <a:ext cx="6700838" cy="1476375"/>
          </a:xfrm>
          <a:prstGeom prst="roundRect">
            <a:avLst/>
          </a:prstGeom>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b="1" dirty="0">
                <a:effectLst>
                  <a:outerShdw blurRad="38100" dist="38100" dir="2700000" algn="tl">
                    <a:srgbClr val="000000">
                      <a:alpha val="43137"/>
                    </a:srgbClr>
                  </a:outerShdw>
                </a:effectLst>
              </a:rPr>
              <a:t>If you or a classmate is upset by this experience,</a:t>
            </a:r>
          </a:p>
          <a:p>
            <a:pPr algn="ctr"/>
            <a:r>
              <a:rPr lang="en-SG" sz="2400" b="1" dirty="0">
                <a:effectLst>
                  <a:outerShdw blurRad="38100" dist="38100" dir="2700000" algn="tl">
                    <a:srgbClr val="000000">
                      <a:alpha val="43137"/>
                    </a:srgbClr>
                  </a:outerShdw>
                </a:effectLst>
              </a:rPr>
              <a:t>please tell your teacher, school counsellor </a:t>
            </a:r>
          </a:p>
          <a:p>
            <a:pPr algn="ctr"/>
            <a:r>
              <a:rPr lang="en-SG" sz="2400" b="1" dirty="0">
                <a:effectLst>
                  <a:outerShdw blurRad="38100" dist="38100" dir="2700000" algn="tl">
                    <a:srgbClr val="000000">
                      <a:alpha val="43137"/>
                    </a:srgbClr>
                  </a:outerShdw>
                </a:effectLst>
              </a:rPr>
              <a:t>or another trustworthy, caring adult at school.</a:t>
            </a:r>
          </a:p>
        </p:txBody>
      </p:sp>
    </p:spTree>
    <p:extLst>
      <p:ext uri="{BB962C8B-B14F-4D97-AF65-F5344CB8AC3E}">
        <p14:creationId xmlns:p14="http://schemas.microsoft.com/office/powerpoint/2010/main" val="1214785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332DD8F-ED0C-E547-83C7-5F676FD7DF77}"/>
              </a:ext>
            </a:extLst>
          </p:cNvPr>
          <p:cNvPicPr>
            <a:picLocks noChangeAspect="1"/>
          </p:cNvPicPr>
          <p:nvPr/>
        </p:nvPicPr>
        <p:blipFill>
          <a:blip r:embed="rId2"/>
          <a:stretch>
            <a:fillRect/>
          </a:stretch>
        </p:blipFill>
        <p:spPr>
          <a:xfrm>
            <a:off x="0" y="0"/>
            <a:ext cx="12192000" cy="6858000"/>
          </a:xfrm>
          <a:prstGeom prst="rect">
            <a:avLst/>
          </a:prstGeom>
        </p:spPr>
      </p:pic>
      <p:sp>
        <p:nvSpPr>
          <p:cNvPr id="5" name="Rounded Rectangle 4">
            <a:extLst>
              <a:ext uri="{FF2B5EF4-FFF2-40B4-BE49-F238E27FC236}">
                <a16:creationId xmlns:a16="http://schemas.microsoft.com/office/drawing/2014/main" id="{4F1B102F-1DFA-5740-9CA9-BE4CCA7054EB}"/>
              </a:ext>
            </a:extLst>
          </p:cNvPr>
          <p:cNvSpPr/>
          <p:nvPr/>
        </p:nvSpPr>
        <p:spPr>
          <a:xfrm>
            <a:off x="4585447" y="2551579"/>
            <a:ext cx="3133165" cy="1754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EC3FEA92-3B27-1E41-A08C-6B09F8847092}"/>
              </a:ext>
            </a:extLst>
          </p:cNvPr>
          <p:cNvSpPr>
            <a:spLocks noGrp="1"/>
          </p:cNvSpPr>
          <p:nvPr>
            <p:ph type="title"/>
          </p:nvPr>
        </p:nvSpPr>
        <p:spPr>
          <a:xfrm>
            <a:off x="4585447" y="2529073"/>
            <a:ext cx="3219280" cy="1817688"/>
          </a:xfrm>
        </p:spPr>
        <p:txBody>
          <a:bodyPr>
            <a:normAutofit fontScale="90000"/>
          </a:bodyPr>
          <a:lstStyle/>
          <a:p>
            <a:pPr algn="ctr"/>
            <a:br>
              <a:rPr lang="en-US" sz="2800" b="1" dirty="0">
                <a:solidFill>
                  <a:srgbClr val="C00000"/>
                </a:solidFill>
                <a:latin typeface="American Typewriter" panose="02090604020004020304" pitchFamily="18" charset="77"/>
                <a:cs typeface="Algerian" panose="020F0502020204030204" pitchFamily="34" charset="0"/>
              </a:rPr>
            </a:br>
            <a:br>
              <a:rPr lang="en-US" sz="2800" b="1" dirty="0">
                <a:solidFill>
                  <a:srgbClr val="C00000"/>
                </a:solidFill>
                <a:latin typeface="American Typewriter" panose="02090604020004020304" pitchFamily="18" charset="77"/>
                <a:cs typeface="Algerian" panose="020F0502020204030204" pitchFamily="34" charset="0"/>
              </a:rPr>
            </a:br>
            <a:r>
              <a:rPr lang="en-US" sz="2200" b="1" dirty="0">
                <a:solidFill>
                  <a:srgbClr val="C00000"/>
                </a:solidFill>
                <a:effectLst>
                  <a:outerShdw blurRad="38100" dist="38100" dir="2700000" algn="tl">
                    <a:srgbClr val="000000">
                      <a:alpha val="43137"/>
                    </a:srgbClr>
                  </a:outerShdw>
                </a:effectLst>
                <a:latin typeface="American Typewriter" panose="02090604020004020304" pitchFamily="18" charset="77"/>
                <a:cs typeface="Algerian" panose="020F0502020204030204" pitchFamily="34" charset="0"/>
              </a:rPr>
              <a:t>Happily Ever After</a:t>
            </a:r>
            <a:br>
              <a:rPr lang="en-US" sz="2200" b="1" dirty="0">
                <a:solidFill>
                  <a:srgbClr val="C00000"/>
                </a:solidFill>
                <a:effectLst>
                  <a:outerShdw blurRad="38100" dist="38100" dir="2700000" algn="tl">
                    <a:srgbClr val="000000">
                      <a:alpha val="43137"/>
                    </a:srgbClr>
                  </a:outerShdw>
                </a:effectLst>
                <a:latin typeface="American Typewriter" panose="02090604020004020304" pitchFamily="18" charset="77"/>
                <a:cs typeface="Algerian" panose="020F0502020204030204" pitchFamily="34" charset="0"/>
              </a:rPr>
            </a:br>
            <a:r>
              <a:rPr lang="en-US" sz="900" b="1" dirty="0">
                <a:solidFill>
                  <a:srgbClr val="C00000"/>
                </a:solidFill>
                <a:effectLst>
                  <a:outerShdw blurRad="38100" dist="38100" dir="2700000" algn="tl">
                    <a:srgbClr val="000000">
                      <a:alpha val="43137"/>
                    </a:srgbClr>
                  </a:outerShdw>
                </a:effectLst>
                <a:latin typeface="American Typewriter" panose="02090604020004020304" pitchFamily="18" charset="77"/>
                <a:cs typeface="Algerian" panose="020F0502020204030204" pitchFamily="34" charset="0"/>
              </a:rPr>
              <a:t>   </a:t>
            </a:r>
            <a:br>
              <a:rPr lang="en-US" sz="2200" b="1" dirty="0">
                <a:solidFill>
                  <a:srgbClr val="C00000"/>
                </a:solidFill>
                <a:effectLst>
                  <a:outerShdw blurRad="38100" dist="38100" dir="2700000" algn="tl">
                    <a:srgbClr val="000000">
                      <a:alpha val="43137"/>
                    </a:srgbClr>
                  </a:outerShdw>
                </a:effectLst>
                <a:latin typeface="American Typewriter" panose="02090604020004020304" pitchFamily="18" charset="77"/>
                <a:cs typeface="Algerian" panose="020F0502020204030204" pitchFamily="34" charset="0"/>
              </a:rPr>
            </a:br>
            <a:r>
              <a:rPr lang="en-US" sz="1600" b="1" dirty="0">
                <a:latin typeface="American Typewriter" panose="02090604020004020304" pitchFamily="18" charset="77"/>
                <a:cs typeface="Algerian" panose="020F0502020204030204" pitchFamily="34" charset="0"/>
              </a:rPr>
              <a:t>Time to give this activity </a:t>
            </a:r>
            <a:br>
              <a:rPr lang="en-US" sz="1600" b="1" dirty="0">
                <a:latin typeface="American Typewriter" panose="02090604020004020304" pitchFamily="18" charset="77"/>
                <a:cs typeface="Algerian" panose="020F0502020204030204" pitchFamily="34" charset="0"/>
              </a:rPr>
            </a:br>
            <a:r>
              <a:rPr lang="en-US" sz="1600" b="1" dirty="0">
                <a:latin typeface="American Typewriter" panose="02090604020004020304" pitchFamily="18" charset="77"/>
                <a:cs typeface="Algerian" panose="020F0502020204030204" pitchFamily="34" charset="0"/>
              </a:rPr>
              <a:t>a good ending! </a:t>
            </a:r>
            <a:br>
              <a:rPr lang="en-US" sz="1600" b="1" dirty="0">
                <a:latin typeface="American Typewriter" panose="02090604020004020304" pitchFamily="18" charset="77"/>
                <a:cs typeface="Algerian" panose="020F0502020204030204" pitchFamily="34" charset="0"/>
              </a:rPr>
            </a:br>
            <a:r>
              <a:rPr lang="en-US" sz="1600" b="1" dirty="0">
                <a:latin typeface="American Typewriter" panose="02090604020004020304" pitchFamily="18" charset="77"/>
                <a:cs typeface="Algerian" panose="020F0502020204030204" pitchFamily="34" charset="0"/>
              </a:rPr>
              <a:t>  </a:t>
            </a:r>
            <a:br>
              <a:rPr lang="en-US" sz="1600" b="1" dirty="0">
                <a:latin typeface="American Typewriter" panose="02090604020004020304" pitchFamily="18" charset="77"/>
                <a:cs typeface="Algerian" panose="020F0502020204030204" pitchFamily="34" charset="0"/>
              </a:rPr>
            </a:br>
            <a:r>
              <a:rPr lang="en-US" sz="1600" b="1" dirty="0">
                <a:latin typeface="American Typewriter" panose="02090604020004020304" pitchFamily="18" charset="77"/>
                <a:cs typeface="Algerian" panose="020F0502020204030204" pitchFamily="34" charset="0"/>
              </a:rPr>
              <a:t>Say something encouraging </a:t>
            </a:r>
            <a:br>
              <a:rPr lang="en-US" sz="1600" b="1" dirty="0">
                <a:latin typeface="American Typewriter" panose="02090604020004020304" pitchFamily="18" charset="77"/>
                <a:cs typeface="Algerian" panose="020F0502020204030204" pitchFamily="34" charset="0"/>
              </a:rPr>
            </a:br>
            <a:r>
              <a:rPr lang="en-US" sz="1600" b="1" dirty="0">
                <a:latin typeface="American Typewriter" panose="02090604020004020304" pitchFamily="18" charset="77"/>
                <a:cs typeface="Algerian" panose="020F0502020204030204" pitchFamily="34" charset="0"/>
              </a:rPr>
              <a:t>to each member of your group about working together.</a:t>
            </a:r>
            <a:br>
              <a:rPr lang="en-US" sz="1600" b="1" dirty="0">
                <a:latin typeface="American Typewriter" panose="02090604020004020304" pitchFamily="18" charset="77"/>
                <a:cs typeface="Algerian" panose="020F0502020204030204" pitchFamily="34" charset="0"/>
              </a:rPr>
            </a:br>
            <a:br>
              <a:rPr lang="en-US" sz="3200" b="1" dirty="0">
                <a:solidFill>
                  <a:srgbClr val="C00000"/>
                </a:solidFill>
                <a:latin typeface="American Typewriter" panose="02090604020004020304" pitchFamily="18" charset="77"/>
                <a:cs typeface="Algerian" panose="020F0502020204030204" pitchFamily="34" charset="0"/>
              </a:rPr>
            </a:br>
            <a:endParaRPr lang="en-US" sz="1600" b="1" dirty="0">
              <a:solidFill>
                <a:srgbClr val="0070C0"/>
              </a:solidFill>
              <a:latin typeface="American Typewriter" panose="02090604020004020304" pitchFamily="18" charset="77"/>
              <a:cs typeface="Algerian" panose="020F0502020204030204" pitchFamily="34" charset="0"/>
            </a:endParaRPr>
          </a:p>
        </p:txBody>
      </p:sp>
      <p:sp>
        <p:nvSpPr>
          <p:cNvPr id="3" name="Date Placeholder 2">
            <a:extLst>
              <a:ext uri="{FF2B5EF4-FFF2-40B4-BE49-F238E27FC236}">
                <a16:creationId xmlns:a16="http://schemas.microsoft.com/office/drawing/2014/main" id="{CA301935-F0C6-49B0-8A93-E0880A287764}"/>
              </a:ext>
            </a:extLst>
          </p:cNvPr>
          <p:cNvSpPr>
            <a:spLocks noGrp="1"/>
          </p:cNvSpPr>
          <p:nvPr>
            <p:ph type="dt" sz="half" idx="10"/>
          </p:nvPr>
        </p:nvSpPr>
        <p:spPr/>
        <p:txBody>
          <a:bodyPr/>
          <a:lstStyle/>
          <a:p>
            <a:r>
              <a:rPr lang="en-US" b="1">
                <a:solidFill>
                  <a:schemeClr val="tx1"/>
                </a:solidFill>
              </a:rPr>
              <a:t>9 February 2021</a:t>
            </a:r>
            <a:endParaRPr lang="en-US" b="1" dirty="0">
              <a:solidFill>
                <a:schemeClr val="tx1"/>
              </a:solidFill>
            </a:endParaRPr>
          </a:p>
        </p:txBody>
      </p:sp>
      <p:sp>
        <p:nvSpPr>
          <p:cNvPr id="4" name="Footer Placeholder 3">
            <a:extLst>
              <a:ext uri="{FF2B5EF4-FFF2-40B4-BE49-F238E27FC236}">
                <a16:creationId xmlns:a16="http://schemas.microsoft.com/office/drawing/2014/main" id="{6BFF29CB-EFCD-4141-AB67-60947D78A24D}"/>
              </a:ext>
            </a:extLst>
          </p:cNvPr>
          <p:cNvSpPr>
            <a:spLocks noGrp="1"/>
          </p:cNvSpPr>
          <p:nvPr>
            <p:ph type="ftr" sz="quarter" idx="11"/>
          </p:nvPr>
        </p:nvSpPr>
        <p:spPr/>
        <p:txBody>
          <a:bodyPr/>
          <a:lstStyle/>
          <a:p>
            <a:r>
              <a:rPr lang="en-US" sz="12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6" name="Slide Number Placeholder 5">
            <a:extLst>
              <a:ext uri="{FF2B5EF4-FFF2-40B4-BE49-F238E27FC236}">
                <a16:creationId xmlns:a16="http://schemas.microsoft.com/office/drawing/2014/main" id="{7711125B-EC7F-4BAA-A454-57C4880885D7}"/>
              </a:ext>
            </a:extLst>
          </p:cNvPr>
          <p:cNvSpPr>
            <a:spLocks noGrp="1"/>
          </p:cNvSpPr>
          <p:nvPr>
            <p:ph type="sldNum" sz="quarter" idx="12"/>
          </p:nvPr>
        </p:nvSpPr>
        <p:spPr/>
        <p:txBody>
          <a:bodyPr/>
          <a:lstStyle/>
          <a:p>
            <a:fld id="{20A400F2-878E-F348-B2DE-238599701611}" type="slidenum">
              <a:rPr lang="en-US" b="1" smtClean="0">
                <a:solidFill>
                  <a:schemeClr val="tx1"/>
                </a:solidFill>
              </a:rPr>
              <a:t>17</a:t>
            </a:fld>
            <a:endParaRPr lang="en-US" b="1" dirty="0">
              <a:solidFill>
                <a:schemeClr val="tx1"/>
              </a:solidFill>
            </a:endParaRPr>
          </a:p>
        </p:txBody>
      </p:sp>
    </p:spTree>
    <p:extLst>
      <p:ext uri="{BB962C8B-B14F-4D97-AF65-F5344CB8AC3E}">
        <p14:creationId xmlns:p14="http://schemas.microsoft.com/office/powerpoint/2010/main" val="6624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97D6E5D1-89E2-5B46-BCC6-34F1C6CC338A}"/>
              </a:ext>
            </a:extLst>
          </p:cNvPr>
          <p:cNvPicPr>
            <a:picLocks noChangeAspect="1"/>
          </p:cNvPicPr>
          <p:nvPr/>
        </p:nvPicPr>
        <p:blipFill>
          <a:blip r:embed="rId2"/>
          <a:stretch>
            <a:fillRect/>
          </a:stretch>
        </p:blipFill>
        <p:spPr>
          <a:xfrm>
            <a:off x="-50192" y="0"/>
            <a:ext cx="12292384" cy="6858000"/>
          </a:xfrm>
          <a:prstGeom prst="rect">
            <a:avLst/>
          </a:prstGeom>
        </p:spPr>
      </p:pic>
      <p:sp>
        <p:nvSpPr>
          <p:cNvPr id="7" name="Rectangle 6">
            <a:extLst>
              <a:ext uri="{FF2B5EF4-FFF2-40B4-BE49-F238E27FC236}">
                <a16:creationId xmlns:a16="http://schemas.microsoft.com/office/drawing/2014/main" id="{5B30CD02-CF96-C344-A2CD-1D7B17AB9B86}"/>
              </a:ext>
            </a:extLst>
          </p:cNvPr>
          <p:cNvSpPr/>
          <p:nvPr/>
        </p:nvSpPr>
        <p:spPr>
          <a:xfrm>
            <a:off x="983412" y="552091"/>
            <a:ext cx="10282686" cy="5796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F4BCACC-8FE6-334F-83B3-E4558B1E84B9}"/>
              </a:ext>
            </a:extLst>
          </p:cNvPr>
          <p:cNvSpPr>
            <a:spLocks noGrp="1"/>
          </p:cNvSpPr>
          <p:nvPr>
            <p:ph type="ctrTitle"/>
          </p:nvPr>
        </p:nvSpPr>
        <p:spPr>
          <a:xfrm>
            <a:off x="1524000" y="552091"/>
            <a:ext cx="9144000" cy="849853"/>
          </a:xfrm>
        </p:spPr>
        <p:txBody>
          <a:bodyPr>
            <a:noAutofit/>
          </a:bodyPr>
          <a:lstStyle/>
          <a:p>
            <a:r>
              <a:rPr lang="en-US" sz="4800" b="1" dirty="0">
                <a:solidFill>
                  <a:srgbClr val="C00000"/>
                </a:solidFill>
                <a:effectLst>
                  <a:outerShdw blurRad="38100" dist="38100" dir="2700000" algn="tl">
                    <a:srgbClr val="000000">
                      <a:alpha val="43137"/>
                    </a:srgbClr>
                  </a:outerShdw>
                </a:effectLst>
              </a:rPr>
              <a:t>Introduction</a:t>
            </a:r>
          </a:p>
        </p:txBody>
      </p:sp>
      <p:sp>
        <p:nvSpPr>
          <p:cNvPr id="3" name="Subtitle 2">
            <a:extLst>
              <a:ext uri="{FF2B5EF4-FFF2-40B4-BE49-F238E27FC236}">
                <a16:creationId xmlns:a16="http://schemas.microsoft.com/office/drawing/2014/main" id="{39E7E0E2-FEEA-AE47-A045-6B4B6F3B6376}"/>
              </a:ext>
            </a:extLst>
          </p:cNvPr>
          <p:cNvSpPr>
            <a:spLocks noGrp="1"/>
          </p:cNvSpPr>
          <p:nvPr>
            <p:ph type="subTitle" idx="1"/>
          </p:nvPr>
        </p:nvSpPr>
        <p:spPr>
          <a:xfrm>
            <a:off x="2225964" y="1409253"/>
            <a:ext cx="7915563" cy="4723692"/>
          </a:xfrm>
        </p:spPr>
        <p:txBody>
          <a:bodyPr>
            <a:normAutofit fontScale="92500" lnSpcReduction="20000"/>
          </a:bodyPr>
          <a:lstStyle/>
          <a:p>
            <a:pPr algn="just"/>
            <a:r>
              <a:rPr lang="en-US" dirty="0"/>
              <a:t>“Curtains Up!” is a </a:t>
            </a:r>
            <a:r>
              <a:rPr lang="en-US" b="1" dirty="0">
                <a:solidFill>
                  <a:schemeClr val="accent5">
                    <a:lumMod val="75000"/>
                  </a:schemeClr>
                </a:solidFill>
                <a:effectLst>
                  <a:outerShdw blurRad="38100" dist="38100" dir="2700000" algn="tl">
                    <a:srgbClr val="000000">
                      <a:alpha val="43137"/>
                    </a:srgbClr>
                  </a:outerShdw>
                </a:effectLst>
              </a:rPr>
              <a:t>drama project </a:t>
            </a:r>
            <a:r>
              <a:rPr lang="en-US" dirty="0"/>
              <a:t>that your whole class can take part in. </a:t>
            </a:r>
          </a:p>
          <a:p>
            <a:pPr algn="just"/>
            <a:r>
              <a:rPr lang="en-US" sz="900" dirty="0"/>
              <a:t> </a:t>
            </a:r>
          </a:p>
          <a:p>
            <a:pPr algn="just"/>
            <a:r>
              <a:rPr lang="en-US" dirty="0"/>
              <a:t>The project is about “everyday racism”. First, read about casual racism. You will find nine very interesting articles at </a:t>
            </a:r>
            <a:r>
              <a:rPr lang="en-US" u="sng" dirty="0">
                <a:hlinkClick r:id="rId3"/>
              </a:rPr>
              <a:t>http://about.whatsup.sg/</a:t>
            </a:r>
            <a:r>
              <a:rPr lang="en-US" dirty="0"/>
              <a:t>. </a:t>
            </a:r>
          </a:p>
          <a:p>
            <a:pPr algn="just"/>
            <a:r>
              <a:rPr lang="en-SG" sz="1000" dirty="0"/>
              <a:t>  </a:t>
            </a:r>
          </a:p>
          <a:p>
            <a:pPr algn="just"/>
            <a:r>
              <a:rPr lang="en-SG" b="1" dirty="0">
                <a:solidFill>
                  <a:schemeClr val="accent5">
                    <a:lumMod val="75000"/>
                  </a:schemeClr>
                </a:solidFill>
                <a:effectLst>
                  <a:outerShdw blurRad="38100" dist="38100" dir="2700000" algn="tl">
                    <a:srgbClr val="000000">
                      <a:alpha val="43137"/>
                    </a:srgbClr>
                  </a:outerShdw>
                </a:effectLst>
              </a:rPr>
              <a:t>Racism</a:t>
            </a:r>
            <a:r>
              <a:rPr lang="en-SG" dirty="0"/>
              <a:t> means to treat some people worse than others, just because they are of a different race or skin colour, come from a different place, or have a different culture. </a:t>
            </a:r>
          </a:p>
          <a:p>
            <a:pPr algn="just"/>
            <a:r>
              <a:rPr lang="en-SG" sz="1000" dirty="0"/>
              <a:t> </a:t>
            </a:r>
            <a:endParaRPr lang="en-SG" sz="1000" b="1" dirty="0"/>
          </a:p>
          <a:p>
            <a:pPr algn="just"/>
            <a:r>
              <a:rPr lang="en-SG" b="1" dirty="0">
                <a:solidFill>
                  <a:schemeClr val="accent5">
                    <a:lumMod val="75000"/>
                  </a:schemeClr>
                </a:solidFill>
                <a:effectLst>
                  <a:outerShdw blurRad="38100" dist="38100" dir="2700000" algn="tl">
                    <a:srgbClr val="000000">
                      <a:alpha val="43137"/>
                    </a:srgbClr>
                  </a:outerShdw>
                </a:effectLst>
              </a:rPr>
              <a:t>Everyday racism</a:t>
            </a:r>
            <a:r>
              <a:rPr lang="en-SG" dirty="0">
                <a:solidFill>
                  <a:schemeClr val="accent5">
                    <a:lumMod val="75000"/>
                  </a:schemeClr>
                </a:solidFill>
                <a:effectLst>
                  <a:outerShdw blurRad="38100" dist="38100" dir="2700000" algn="tl">
                    <a:srgbClr val="000000">
                      <a:alpha val="43137"/>
                    </a:srgbClr>
                  </a:outerShdw>
                </a:effectLst>
              </a:rPr>
              <a:t> </a:t>
            </a:r>
            <a:r>
              <a:rPr lang="en-SG" dirty="0"/>
              <a:t>is a form of racism where people say or do hurtful things without intending to be unkind. It happens all around us but many people do not even recognise it.  </a:t>
            </a:r>
          </a:p>
          <a:p>
            <a:pPr algn="just"/>
            <a:r>
              <a:rPr lang="en-SG" sz="1100" dirty="0"/>
              <a:t>  </a:t>
            </a:r>
          </a:p>
          <a:p>
            <a:pPr algn="just"/>
            <a:r>
              <a:rPr lang="en-SG" dirty="0"/>
              <a:t>Everyday racism is also called “</a:t>
            </a:r>
            <a:r>
              <a:rPr lang="en-SG" b="1" dirty="0">
                <a:solidFill>
                  <a:schemeClr val="accent5">
                    <a:lumMod val="75000"/>
                  </a:schemeClr>
                </a:solidFill>
                <a:effectLst>
                  <a:outerShdw blurRad="38100" dist="38100" dir="2700000" algn="tl">
                    <a:srgbClr val="000000">
                      <a:alpha val="43137"/>
                    </a:srgbClr>
                  </a:outerShdw>
                </a:effectLst>
              </a:rPr>
              <a:t>casual racism</a:t>
            </a:r>
            <a:r>
              <a:rPr lang="en-SG" dirty="0"/>
              <a:t>”, although there is nothing casual about it for the person at the receiving end. </a:t>
            </a:r>
            <a:endParaRPr lang="en-US" dirty="0"/>
          </a:p>
          <a:p>
            <a:pPr algn="l"/>
            <a:endParaRPr lang="en-US" sz="2800" dirty="0"/>
          </a:p>
          <a:p>
            <a:pPr algn="l"/>
            <a:endParaRPr lang="en-US" sz="2800" dirty="0"/>
          </a:p>
        </p:txBody>
      </p:sp>
      <p:sp>
        <p:nvSpPr>
          <p:cNvPr id="4" name="Date Placeholder 3">
            <a:extLst>
              <a:ext uri="{FF2B5EF4-FFF2-40B4-BE49-F238E27FC236}">
                <a16:creationId xmlns:a16="http://schemas.microsoft.com/office/drawing/2014/main" id="{F8F15EF6-5E91-4BBB-9279-9F989ACD2730}"/>
              </a:ext>
            </a:extLst>
          </p:cNvPr>
          <p:cNvSpPr>
            <a:spLocks noGrp="1"/>
          </p:cNvSpPr>
          <p:nvPr>
            <p:ph type="dt" sz="half" idx="10"/>
          </p:nvPr>
        </p:nvSpPr>
        <p:spPr/>
        <p:txBody>
          <a:bodyPr/>
          <a:lstStyle/>
          <a:p>
            <a:r>
              <a:rPr lang="en-US" b="1">
                <a:solidFill>
                  <a:schemeClr val="tx1"/>
                </a:solidFill>
              </a:rPr>
              <a:t>9 February 2021</a:t>
            </a:r>
            <a:endParaRPr lang="en-US" b="1" dirty="0">
              <a:solidFill>
                <a:schemeClr val="tx1"/>
              </a:solidFill>
            </a:endParaRPr>
          </a:p>
        </p:txBody>
      </p:sp>
      <p:sp>
        <p:nvSpPr>
          <p:cNvPr id="5" name="Footer Placeholder 4">
            <a:extLst>
              <a:ext uri="{FF2B5EF4-FFF2-40B4-BE49-F238E27FC236}">
                <a16:creationId xmlns:a16="http://schemas.microsoft.com/office/drawing/2014/main" id="{BC3CCA72-69CE-49A5-AC3B-301E227982AD}"/>
              </a:ext>
            </a:extLst>
          </p:cNvPr>
          <p:cNvSpPr>
            <a:spLocks noGrp="1"/>
          </p:cNvSpPr>
          <p:nvPr>
            <p:ph type="ftr" sz="quarter" idx="11"/>
          </p:nvPr>
        </p:nvSpPr>
        <p:spPr/>
        <p:txBody>
          <a:bodyPr/>
          <a:lstStyle/>
          <a:p>
            <a:r>
              <a:rPr lang="en-US" sz="14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6" name="Slide Number Placeholder 5">
            <a:extLst>
              <a:ext uri="{FF2B5EF4-FFF2-40B4-BE49-F238E27FC236}">
                <a16:creationId xmlns:a16="http://schemas.microsoft.com/office/drawing/2014/main" id="{813F547A-D96B-4FA3-9ED4-2AA5141583D9}"/>
              </a:ext>
            </a:extLst>
          </p:cNvPr>
          <p:cNvSpPr>
            <a:spLocks noGrp="1"/>
          </p:cNvSpPr>
          <p:nvPr>
            <p:ph type="sldNum" sz="quarter" idx="12"/>
          </p:nvPr>
        </p:nvSpPr>
        <p:spPr/>
        <p:txBody>
          <a:bodyPr/>
          <a:lstStyle/>
          <a:p>
            <a:fld id="{20A400F2-878E-F348-B2DE-238599701611}" type="slidenum">
              <a:rPr lang="en-US" b="1" smtClean="0">
                <a:solidFill>
                  <a:schemeClr val="tx1"/>
                </a:solidFill>
              </a:rPr>
              <a:t>2</a:t>
            </a:fld>
            <a:endParaRPr lang="en-US" b="1" dirty="0">
              <a:solidFill>
                <a:schemeClr val="tx1"/>
              </a:solidFill>
            </a:endParaRPr>
          </a:p>
        </p:txBody>
      </p:sp>
    </p:spTree>
    <p:extLst>
      <p:ext uri="{BB962C8B-B14F-4D97-AF65-F5344CB8AC3E}">
        <p14:creationId xmlns:p14="http://schemas.microsoft.com/office/powerpoint/2010/main" val="292070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97D6E5D1-89E2-5B46-BCC6-34F1C6CC338A}"/>
              </a:ext>
            </a:extLst>
          </p:cNvPr>
          <p:cNvPicPr>
            <a:picLocks noChangeAspect="1"/>
          </p:cNvPicPr>
          <p:nvPr/>
        </p:nvPicPr>
        <p:blipFill>
          <a:blip r:embed="rId2"/>
          <a:stretch>
            <a:fillRect/>
          </a:stretch>
        </p:blipFill>
        <p:spPr>
          <a:xfrm>
            <a:off x="-50192" y="0"/>
            <a:ext cx="12292384" cy="6858000"/>
          </a:xfrm>
          <a:prstGeom prst="rect">
            <a:avLst/>
          </a:prstGeom>
        </p:spPr>
      </p:pic>
      <p:sp>
        <p:nvSpPr>
          <p:cNvPr id="7" name="Rectangle 6">
            <a:extLst>
              <a:ext uri="{FF2B5EF4-FFF2-40B4-BE49-F238E27FC236}">
                <a16:creationId xmlns:a16="http://schemas.microsoft.com/office/drawing/2014/main" id="{5B30CD02-CF96-C344-A2CD-1D7B17AB9B86}"/>
              </a:ext>
            </a:extLst>
          </p:cNvPr>
          <p:cNvSpPr/>
          <p:nvPr/>
        </p:nvSpPr>
        <p:spPr>
          <a:xfrm>
            <a:off x="983412" y="530524"/>
            <a:ext cx="10282686" cy="5796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F4BCACC-8FE6-334F-83B3-E4558B1E84B9}"/>
              </a:ext>
            </a:extLst>
          </p:cNvPr>
          <p:cNvSpPr>
            <a:spLocks noGrp="1"/>
          </p:cNvSpPr>
          <p:nvPr>
            <p:ph type="ctrTitle"/>
          </p:nvPr>
        </p:nvSpPr>
        <p:spPr>
          <a:xfrm>
            <a:off x="1871330" y="665021"/>
            <a:ext cx="7843283" cy="589622"/>
          </a:xfrm>
        </p:spPr>
        <p:txBody>
          <a:bodyPr>
            <a:normAutofit fontScale="90000"/>
          </a:bodyPr>
          <a:lstStyle/>
          <a:p>
            <a:pPr algn="l"/>
            <a:r>
              <a:rPr lang="en-US" sz="4400" b="1" dirty="0">
                <a:solidFill>
                  <a:srgbClr val="C00000"/>
                </a:solidFill>
                <a:effectLst>
                  <a:outerShdw blurRad="38100" dist="38100" dir="2700000" algn="tl">
                    <a:srgbClr val="000000">
                      <a:alpha val="43137"/>
                    </a:srgbClr>
                  </a:outerShdw>
                </a:effectLst>
                <a:latin typeface="+mn-lt"/>
              </a:rPr>
              <a:t>Behind the Scenes </a:t>
            </a:r>
            <a:r>
              <a:rPr lang="en-US" sz="4400" dirty="0">
                <a:solidFill>
                  <a:srgbClr val="C00000"/>
                </a:solidFill>
              </a:rPr>
              <a:t>-</a:t>
            </a:r>
            <a:r>
              <a:rPr lang="en-US" sz="4400" b="1" dirty="0">
                <a:effectLst>
                  <a:outerShdw blurRad="38100" dist="38100" dir="2700000" algn="tl">
                    <a:srgbClr val="000000">
                      <a:alpha val="43137"/>
                    </a:srgbClr>
                  </a:outerShdw>
                </a:effectLst>
              </a:rPr>
              <a:t> </a:t>
            </a:r>
            <a:r>
              <a:rPr lang="en-US" sz="2400" b="1" i="1" dirty="0">
                <a:solidFill>
                  <a:srgbClr val="C00000"/>
                </a:solidFill>
                <a:effectLst>
                  <a:outerShdw blurRad="38100" dist="38100" dir="2700000" algn="tl">
                    <a:srgbClr val="000000">
                      <a:alpha val="43137"/>
                    </a:srgbClr>
                  </a:outerShdw>
                </a:effectLst>
              </a:rPr>
              <a:t>your heart &amp; your head</a:t>
            </a:r>
          </a:p>
        </p:txBody>
      </p:sp>
      <p:sp>
        <p:nvSpPr>
          <p:cNvPr id="3" name="Subtitle 2">
            <a:extLst>
              <a:ext uri="{FF2B5EF4-FFF2-40B4-BE49-F238E27FC236}">
                <a16:creationId xmlns:a16="http://schemas.microsoft.com/office/drawing/2014/main" id="{39E7E0E2-FEEA-AE47-A045-6B4B6F3B6376}"/>
              </a:ext>
            </a:extLst>
          </p:cNvPr>
          <p:cNvSpPr>
            <a:spLocks noGrp="1"/>
          </p:cNvSpPr>
          <p:nvPr>
            <p:ph type="subTitle" idx="1"/>
          </p:nvPr>
        </p:nvSpPr>
        <p:spPr>
          <a:xfrm>
            <a:off x="1871330" y="1169581"/>
            <a:ext cx="8304028" cy="4935655"/>
          </a:xfrm>
        </p:spPr>
        <p:txBody>
          <a:bodyPr>
            <a:noAutofit/>
          </a:bodyPr>
          <a:lstStyle/>
          <a:p>
            <a:pPr algn="just">
              <a:lnSpc>
                <a:spcPct val="100000"/>
              </a:lnSpc>
            </a:pPr>
            <a:r>
              <a:rPr lang="en-US" sz="2000" dirty="0"/>
              <a:t>“Stories of Casual Racism” has many anecdotes </a:t>
            </a:r>
            <a:r>
              <a:rPr lang="en-US" sz="2000" dirty="0">
                <a:sym typeface="Wingdings" panose="05000000000000000000" pitchFamily="2" charset="2"/>
              </a:rPr>
              <a:t>– real-life stories – about everyday racism. </a:t>
            </a:r>
          </a:p>
          <a:p>
            <a:pPr algn="just"/>
            <a:r>
              <a:rPr lang="en-US" sz="2000" dirty="0">
                <a:sym typeface="Wingdings" panose="05000000000000000000" pitchFamily="2" charset="2"/>
              </a:rPr>
              <a:t>Several adults shared their experiences with the writer, Shan, because they wanted you to learn about this type of racism. Knowing what it is and being able to spot it is your “head knowledge”. </a:t>
            </a:r>
            <a:r>
              <a:rPr lang="en-SG" sz="2000" dirty="0">
                <a:solidFill>
                  <a:schemeClr val="accent5">
                    <a:lumMod val="75000"/>
                  </a:schemeClr>
                </a:solidFill>
                <a:effectLst>
                  <a:outerShdw blurRad="38100" dist="38100" dir="2700000" algn="tl">
                    <a:srgbClr val="000000">
                      <a:alpha val="43137"/>
                    </a:srgbClr>
                  </a:outerShdw>
                </a:effectLst>
              </a:rPr>
              <a:t>Head knowledge </a:t>
            </a:r>
            <a:r>
              <a:rPr lang="en-SG" sz="2000" dirty="0"/>
              <a:t>is important. </a:t>
            </a:r>
            <a:endParaRPr lang="en-US" sz="2000" dirty="0">
              <a:sym typeface="Wingdings" panose="05000000000000000000" pitchFamily="2" charset="2"/>
            </a:endParaRPr>
          </a:p>
          <a:p>
            <a:pPr algn="just"/>
            <a:r>
              <a:rPr lang="en-SG" sz="2000" dirty="0"/>
              <a:t>We must also have “</a:t>
            </a:r>
            <a:r>
              <a:rPr lang="en-SG" sz="2000" dirty="0">
                <a:solidFill>
                  <a:schemeClr val="accent5">
                    <a:lumMod val="75000"/>
                  </a:schemeClr>
                </a:solidFill>
                <a:effectLst>
                  <a:outerShdw blurRad="38100" dist="38100" dir="2700000" algn="tl">
                    <a:srgbClr val="000000">
                      <a:alpha val="43137"/>
                    </a:srgbClr>
                  </a:outerShdw>
                </a:effectLst>
              </a:rPr>
              <a:t>heart knowledge</a:t>
            </a:r>
            <a:r>
              <a:rPr lang="en-SG" sz="2000" dirty="0"/>
              <a:t>” which relies on our feelings. Only then can we have empathy for others when we imagine how they feel. </a:t>
            </a:r>
          </a:p>
          <a:p>
            <a:pPr algn="just"/>
            <a:r>
              <a:rPr lang="en-US" sz="2000" dirty="0"/>
              <a:t>“Curtains Up!” uses drama to get both your head and your heart to work together so that you have a strong, healthy understanding of casual racism. </a:t>
            </a:r>
          </a:p>
          <a:p>
            <a:pPr algn="just"/>
            <a:r>
              <a:rPr lang="en-SG" sz="2000" dirty="0"/>
              <a:t>Taking part will help you to think of ways to make your classroom </a:t>
            </a:r>
            <a:r>
              <a:rPr lang="en-US" sz="2000" dirty="0"/>
              <a:t>community more caring and fairer towards all children and adults. </a:t>
            </a:r>
          </a:p>
          <a:p>
            <a:pPr algn="just"/>
            <a:endParaRPr lang="en-US" sz="2000" dirty="0"/>
          </a:p>
        </p:txBody>
      </p:sp>
      <p:sp>
        <p:nvSpPr>
          <p:cNvPr id="4" name="Date Placeholder 3">
            <a:extLst>
              <a:ext uri="{FF2B5EF4-FFF2-40B4-BE49-F238E27FC236}">
                <a16:creationId xmlns:a16="http://schemas.microsoft.com/office/drawing/2014/main" id="{F8F15EF6-5E91-4BBB-9279-9F989ACD2730}"/>
              </a:ext>
            </a:extLst>
          </p:cNvPr>
          <p:cNvSpPr>
            <a:spLocks noGrp="1"/>
          </p:cNvSpPr>
          <p:nvPr>
            <p:ph type="dt" sz="half" idx="10"/>
          </p:nvPr>
        </p:nvSpPr>
        <p:spPr/>
        <p:txBody>
          <a:bodyPr/>
          <a:lstStyle/>
          <a:p>
            <a:r>
              <a:rPr lang="en-US" b="1">
                <a:solidFill>
                  <a:schemeClr val="tx1"/>
                </a:solidFill>
              </a:rPr>
              <a:t>9 February 2021</a:t>
            </a:r>
            <a:endParaRPr lang="en-US" b="1" dirty="0">
              <a:solidFill>
                <a:schemeClr val="tx1"/>
              </a:solidFill>
            </a:endParaRPr>
          </a:p>
        </p:txBody>
      </p:sp>
      <p:sp>
        <p:nvSpPr>
          <p:cNvPr id="5" name="Footer Placeholder 4">
            <a:extLst>
              <a:ext uri="{FF2B5EF4-FFF2-40B4-BE49-F238E27FC236}">
                <a16:creationId xmlns:a16="http://schemas.microsoft.com/office/drawing/2014/main" id="{BC3CCA72-69CE-49A5-AC3B-301E227982AD}"/>
              </a:ext>
            </a:extLst>
          </p:cNvPr>
          <p:cNvSpPr>
            <a:spLocks noGrp="1"/>
          </p:cNvSpPr>
          <p:nvPr>
            <p:ph type="ftr" sz="quarter" idx="11"/>
          </p:nvPr>
        </p:nvSpPr>
        <p:spPr/>
        <p:txBody>
          <a:bodyPr/>
          <a:lstStyle/>
          <a:p>
            <a:r>
              <a:rPr lang="en-US" sz="14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6" name="Slide Number Placeholder 5">
            <a:extLst>
              <a:ext uri="{FF2B5EF4-FFF2-40B4-BE49-F238E27FC236}">
                <a16:creationId xmlns:a16="http://schemas.microsoft.com/office/drawing/2014/main" id="{813F547A-D96B-4FA3-9ED4-2AA5141583D9}"/>
              </a:ext>
            </a:extLst>
          </p:cNvPr>
          <p:cNvSpPr>
            <a:spLocks noGrp="1"/>
          </p:cNvSpPr>
          <p:nvPr>
            <p:ph type="sldNum" sz="quarter" idx="12"/>
          </p:nvPr>
        </p:nvSpPr>
        <p:spPr/>
        <p:txBody>
          <a:bodyPr/>
          <a:lstStyle/>
          <a:p>
            <a:fld id="{20A400F2-878E-F348-B2DE-238599701611}" type="slidenum">
              <a:rPr lang="en-US" b="1" smtClean="0">
                <a:solidFill>
                  <a:schemeClr val="tx1"/>
                </a:solidFill>
              </a:rPr>
              <a:t>3</a:t>
            </a:fld>
            <a:endParaRPr lang="en-US" b="1" dirty="0">
              <a:solidFill>
                <a:schemeClr val="tx1"/>
              </a:solidFill>
            </a:endParaRPr>
          </a:p>
        </p:txBody>
      </p:sp>
      <p:sp>
        <p:nvSpPr>
          <p:cNvPr id="8" name="Rectangle: Rounded Corners 7">
            <a:extLst>
              <a:ext uri="{FF2B5EF4-FFF2-40B4-BE49-F238E27FC236}">
                <a16:creationId xmlns:a16="http://schemas.microsoft.com/office/drawing/2014/main" id="{7523EC83-3FA7-44CF-9B56-B34248373279}"/>
              </a:ext>
            </a:extLst>
          </p:cNvPr>
          <p:cNvSpPr/>
          <p:nvPr/>
        </p:nvSpPr>
        <p:spPr>
          <a:xfrm>
            <a:off x="1871330" y="4969164"/>
            <a:ext cx="8449340" cy="1250661"/>
          </a:xfrm>
          <a:prstGeom prst="roundRect">
            <a:avLst/>
          </a:prstGeom>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b="1" dirty="0">
                <a:effectLst>
                  <a:outerShdw blurRad="38100" dist="38100" dir="2700000" algn="tl">
                    <a:srgbClr val="000000">
                      <a:alpha val="43137"/>
                    </a:srgbClr>
                  </a:outerShdw>
                </a:effectLst>
              </a:rPr>
              <a:t>If you have been hurt by racism in your own life, </a:t>
            </a:r>
          </a:p>
          <a:p>
            <a:pPr algn="ctr"/>
            <a:r>
              <a:rPr lang="en-SG" sz="2000" b="1" dirty="0">
                <a:effectLst>
                  <a:outerShdw blurRad="38100" dist="38100" dir="2700000" algn="tl">
                    <a:srgbClr val="000000">
                      <a:alpha val="43137"/>
                    </a:srgbClr>
                  </a:outerShdw>
                </a:effectLst>
              </a:rPr>
              <a:t>please know that you do not have to share your experiences for this activity.  </a:t>
            </a:r>
          </a:p>
        </p:txBody>
      </p:sp>
    </p:spTree>
    <p:extLst>
      <p:ext uri="{BB962C8B-B14F-4D97-AF65-F5344CB8AC3E}">
        <p14:creationId xmlns:p14="http://schemas.microsoft.com/office/powerpoint/2010/main" val="368874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97D6E5D1-89E2-5B46-BCC6-34F1C6CC338A}"/>
              </a:ext>
            </a:extLst>
          </p:cNvPr>
          <p:cNvPicPr>
            <a:picLocks noChangeAspect="1"/>
          </p:cNvPicPr>
          <p:nvPr/>
        </p:nvPicPr>
        <p:blipFill>
          <a:blip r:embed="rId2"/>
          <a:stretch>
            <a:fillRect/>
          </a:stretch>
        </p:blipFill>
        <p:spPr>
          <a:xfrm>
            <a:off x="-50192" y="0"/>
            <a:ext cx="12292384" cy="6858000"/>
          </a:xfrm>
          <a:prstGeom prst="rect">
            <a:avLst/>
          </a:prstGeom>
        </p:spPr>
      </p:pic>
      <p:sp>
        <p:nvSpPr>
          <p:cNvPr id="7" name="Rectangle 6">
            <a:extLst>
              <a:ext uri="{FF2B5EF4-FFF2-40B4-BE49-F238E27FC236}">
                <a16:creationId xmlns:a16="http://schemas.microsoft.com/office/drawing/2014/main" id="{5B30CD02-CF96-C344-A2CD-1D7B17AB9B86}"/>
              </a:ext>
            </a:extLst>
          </p:cNvPr>
          <p:cNvSpPr/>
          <p:nvPr/>
        </p:nvSpPr>
        <p:spPr>
          <a:xfrm>
            <a:off x="983412" y="552091"/>
            <a:ext cx="10282686" cy="5796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F4BCACC-8FE6-334F-83B3-E4558B1E84B9}"/>
              </a:ext>
            </a:extLst>
          </p:cNvPr>
          <p:cNvSpPr>
            <a:spLocks noGrp="1"/>
          </p:cNvSpPr>
          <p:nvPr>
            <p:ph type="ctrTitle"/>
          </p:nvPr>
        </p:nvSpPr>
        <p:spPr>
          <a:xfrm>
            <a:off x="1524000" y="723015"/>
            <a:ext cx="9144000" cy="691200"/>
          </a:xfrm>
        </p:spPr>
        <p:txBody>
          <a:bodyPr>
            <a:noAutofit/>
          </a:bodyPr>
          <a:lstStyle/>
          <a:p>
            <a:r>
              <a:rPr lang="en-US" sz="4400" b="1" dirty="0">
                <a:solidFill>
                  <a:srgbClr val="C00000"/>
                </a:solidFill>
                <a:effectLst>
                  <a:outerShdw blurRad="38100" dist="38100" dir="2700000" algn="tl">
                    <a:srgbClr val="000000">
                      <a:alpha val="43137"/>
                    </a:srgbClr>
                  </a:outerShdw>
                </a:effectLst>
                <a:latin typeface="+mn-lt"/>
              </a:rPr>
              <a:t>Set the Stage</a:t>
            </a:r>
          </a:p>
        </p:txBody>
      </p:sp>
      <p:sp>
        <p:nvSpPr>
          <p:cNvPr id="3" name="Subtitle 2">
            <a:extLst>
              <a:ext uri="{FF2B5EF4-FFF2-40B4-BE49-F238E27FC236}">
                <a16:creationId xmlns:a16="http://schemas.microsoft.com/office/drawing/2014/main" id="{39E7E0E2-FEEA-AE47-A045-6B4B6F3B6376}"/>
              </a:ext>
            </a:extLst>
          </p:cNvPr>
          <p:cNvSpPr>
            <a:spLocks noGrp="1"/>
          </p:cNvSpPr>
          <p:nvPr>
            <p:ph type="subTitle" idx="1"/>
          </p:nvPr>
        </p:nvSpPr>
        <p:spPr>
          <a:xfrm>
            <a:off x="1757363" y="1421523"/>
            <a:ext cx="8315325" cy="2210984"/>
          </a:xfrm>
        </p:spPr>
        <p:txBody>
          <a:bodyPr>
            <a:normAutofit/>
          </a:bodyPr>
          <a:lstStyle/>
          <a:p>
            <a:pPr marL="361950" indent="-361950" algn="l">
              <a:buFont typeface="+mj-lt"/>
              <a:buAutoNum type="arabicPeriod"/>
            </a:pPr>
            <a:r>
              <a:rPr lang="en-US" sz="2600" dirty="0"/>
              <a:t>Divide your class into seven groups: Groups 1 to 7. </a:t>
            </a:r>
          </a:p>
          <a:p>
            <a:pPr marL="361950" indent="-361950" algn="l">
              <a:buFont typeface="+mj-lt"/>
              <a:buAutoNum type="arabicPeriod"/>
            </a:pPr>
            <a:r>
              <a:rPr lang="en-US" sz="2600" dirty="0"/>
              <a:t>Collect a handout, “Group Instructions”, from your teacher. Each group gets a different handout. Read your group’s handout. It tells you what to do.   </a:t>
            </a:r>
          </a:p>
          <a:p>
            <a:pPr marL="361950" indent="-361950" algn="l">
              <a:buFont typeface="+mj-lt"/>
              <a:buAutoNum type="arabicPeriod"/>
            </a:pPr>
            <a:r>
              <a:rPr lang="en-US" sz="2600" dirty="0"/>
              <a:t>You are ready to work on your one-act play!</a:t>
            </a:r>
          </a:p>
          <a:p>
            <a:pPr algn="l"/>
            <a:endParaRPr lang="en-US" sz="2600" dirty="0"/>
          </a:p>
          <a:p>
            <a:pPr marL="342900" indent="-342900" algn="l">
              <a:buFont typeface="Arial" panose="020B0604020202020204" pitchFamily="34" charset="0"/>
              <a:buChar char="•"/>
            </a:pPr>
            <a:endParaRPr lang="en-US" sz="2600" dirty="0"/>
          </a:p>
        </p:txBody>
      </p:sp>
      <p:sp>
        <p:nvSpPr>
          <p:cNvPr id="4" name="Date Placeholder 3">
            <a:extLst>
              <a:ext uri="{FF2B5EF4-FFF2-40B4-BE49-F238E27FC236}">
                <a16:creationId xmlns:a16="http://schemas.microsoft.com/office/drawing/2014/main" id="{F8F15EF6-5E91-4BBB-9279-9F989ACD2730}"/>
              </a:ext>
            </a:extLst>
          </p:cNvPr>
          <p:cNvSpPr>
            <a:spLocks noGrp="1"/>
          </p:cNvSpPr>
          <p:nvPr>
            <p:ph type="dt" sz="half" idx="10"/>
          </p:nvPr>
        </p:nvSpPr>
        <p:spPr/>
        <p:txBody>
          <a:bodyPr/>
          <a:lstStyle/>
          <a:p>
            <a:r>
              <a:rPr lang="en-US" b="1">
                <a:solidFill>
                  <a:schemeClr val="tx1"/>
                </a:solidFill>
              </a:rPr>
              <a:t>9 February 2021</a:t>
            </a:r>
            <a:endParaRPr lang="en-US" b="1" dirty="0">
              <a:solidFill>
                <a:schemeClr val="tx1"/>
              </a:solidFill>
            </a:endParaRPr>
          </a:p>
        </p:txBody>
      </p:sp>
      <p:sp>
        <p:nvSpPr>
          <p:cNvPr id="5" name="Footer Placeholder 4">
            <a:extLst>
              <a:ext uri="{FF2B5EF4-FFF2-40B4-BE49-F238E27FC236}">
                <a16:creationId xmlns:a16="http://schemas.microsoft.com/office/drawing/2014/main" id="{BC3CCA72-69CE-49A5-AC3B-301E227982AD}"/>
              </a:ext>
            </a:extLst>
          </p:cNvPr>
          <p:cNvSpPr>
            <a:spLocks noGrp="1"/>
          </p:cNvSpPr>
          <p:nvPr>
            <p:ph type="ftr" sz="quarter" idx="11"/>
          </p:nvPr>
        </p:nvSpPr>
        <p:spPr/>
        <p:txBody>
          <a:bodyPr/>
          <a:lstStyle/>
          <a:p>
            <a:r>
              <a:rPr lang="en-US" sz="14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6" name="Slide Number Placeholder 5">
            <a:extLst>
              <a:ext uri="{FF2B5EF4-FFF2-40B4-BE49-F238E27FC236}">
                <a16:creationId xmlns:a16="http://schemas.microsoft.com/office/drawing/2014/main" id="{813F547A-D96B-4FA3-9ED4-2AA5141583D9}"/>
              </a:ext>
            </a:extLst>
          </p:cNvPr>
          <p:cNvSpPr>
            <a:spLocks noGrp="1"/>
          </p:cNvSpPr>
          <p:nvPr>
            <p:ph type="sldNum" sz="quarter" idx="12"/>
          </p:nvPr>
        </p:nvSpPr>
        <p:spPr/>
        <p:txBody>
          <a:bodyPr/>
          <a:lstStyle/>
          <a:p>
            <a:fld id="{20A400F2-878E-F348-B2DE-238599701611}" type="slidenum">
              <a:rPr lang="en-US" b="1" smtClean="0">
                <a:solidFill>
                  <a:schemeClr val="tx1"/>
                </a:solidFill>
              </a:rPr>
              <a:t>4</a:t>
            </a:fld>
            <a:endParaRPr lang="en-US" b="1" dirty="0">
              <a:solidFill>
                <a:schemeClr val="tx1"/>
              </a:solidFill>
            </a:endParaRPr>
          </a:p>
        </p:txBody>
      </p:sp>
      <p:sp>
        <p:nvSpPr>
          <p:cNvPr id="8" name="Rectangle: Rounded Corners 7">
            <a:extLst>
              <a:ext uri="{FF2B5EF4-FFF2-40B4-BE49-F238E27FC236}">
                <a16:creationId xmlns:a16="http://schemas.microsoft.com/office/drawing/2014/main" id="{A0D53BFA-E2ED-43F4-8407-BA66291ECB4E}"/>
              </a:ext>
            </a:extLst>
          </p:cNvPr>
          <p:cNvSpPr/>
          <p:nvPr/>
        </p:nvSpPr>
        <p:spPr>
          <a:xfrm>
            <a:off x="1757363" y="4008842"/>
            <a:ext cx="8715375" cy="2210984"/>
          </a:xfrm>
          <a:prstGeom prst="roundRect">
            <a:avLst/>
          </a:prstGeom>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When you work in your groups to prepare your one-act plays, </a:t>
            </a:r>
          </a:p>
          <a:p>
            <a:pPr algn="ctr"/>
            <a:r>
              <a:rPr lang="en-US" sz="2000" b="1" dirty="0">
                <a:effectLst>
                  <a:outerShdw blurRad="38100" dist="38100" dir="2700000" algn="tl">
                    <a:srgbClr val="000000">
                      <a:alpha val="43137"/>
                    </a:srgbClr>
                  </a:outerShdw>
                </a:effectLst>
              </a:rPr>
              <a:t>be sensitive to one another. Respect every student. </a:t>
            </a:r>
          </a:p>
          <a:p>
            <a:pPr algn="ctr"/>
            <a:r>
              <a:rPr lang="en-US" sz="2000" b="1" dirty="0">
                <a:effectLst>
                  <a:outerShdw blurRad="38100" dist="38100" dir="2700000" algn="tl">
                    <a:srgbClr val="000000">
                      <a:alpha val="43137"/>
                    </a:srgbClr>
                  </a:outerShdw>
                </a:effectLst>
              </a:rPr>
              <a:t>  </a:t>
            </a:r>
          </a:p>
          <a:p>
            <a:pPr algn="ctr"/>
            <a:r>
              <a:rPr lang="en-US" sz="2000" b="1" dirty="0">
                <a:effectLst>
                  <a:outerShdw blurRad="38100" dist="38100" dir="2700000" algn="tl">
                    <a:srgbClr val="000000">
                      <a:alpha val="43137"/>
                    </a:srgbClr>
                  </a:outerShdw>
                </a:effectLst>
              </a:rPr>
              <a:t>Your journey to becoming a kinder, more caring human being</a:t>
            </a:r>
          </a:p>
          <a:p>
            <a:pPr algn="ctr"/>
            <a:r>
              <a:rPr lang="en-US" sz="2000" b="1" dirty="0">
                <a:effectLst>
                  <a:outerShdw blurRad="38100" dist="38100" dir="2700000" algn="tl">
                    <a:srgbClr val="000000">
                      <a:alpha val="43137"/>
                    </a:srgbClr>
                  </a:outerShdw>
                </a:effectLst>
              </a:rPr>
              <a:t> STARTS RIGHT NOW.    </a:t>
            </a:r>
          </a:p>
        </p:txBody>
      </p:sp>
    </p:spTree>
    <p:extLst>
      <p:ext uri="{BB962C8B-B14F-4D97-AF65-F5344CB8AC3E}">
        <p14:creationId xmlns:p14="http://schemas.microsoft.com/office/powerpoint/2010/main" val="146797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97D6E5D1-89E2-5B46-BCC6-34F1C6CC338A}"/>
              </a:ext>
            </a:extLst>
          </p:cNvPr>
          <p:cNvPicPr>
            <a:picLocks noChangeAspect="1"/>
          </p:cNvPicPr>
          <p:nvPr/>
        </p:nvPicPr>
        <p:blipFill>
          <a:blip r:embed="rId2"/>
          <a:stretch>
            <a:fillRect/>
          </a:stretch>
        </p:blipFill>
        <p:spPr>
          <a:xfrm>
            <a:off x="-50192" y="0"/>
            <a:ext cx="12292384" cy="6858000"/>
          </a:xfrm>
          <a:prstGeom prst="rect">
            <a:avLst/>
          </a:prstGeom>
        </p:spPr>
      </p:pic>
      <p:sp>
        <p:nvSpPr>
          <p:cNvPr id="7" name="Rectangle 6">
            <a:extLst>
              <a:ext uri="{FF2B5EF4-FFF2-40B4-BE49-F238E27FC236}">
                <a16:creationId xmlns:a16="http://schemas.microsoft.com/office/drawing/2014/main" id="{5B30CD02-CF96-C344-A2CD-1D7B17AB9B86}"/>
              </a:ext>
            </a:extLst>
          </p:cNvPr>
          <p:cNvSpPr/>
          <p:nvPr/>
        </p:nvSpPr>
        <p:spPr>
          <a:xfrm>
            <a:off x="983412" y="552091"/>
            <a:ext cx="10282686" cy="5796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2F4BCACC-8FE6-334F-83B3-E4558B1E84B9}"/>
              </a:ext>
            </a:extLst>
          </p:cNvPr>
          <p:cNvSpPr>
            <a:spLocks noGrp="1"/>
          </p:cNvSpPr>
          <p:nvPr>
            <p:ph type="ctrTitle"/>
          </p:nvPr>
        </p:nvSpPr>
        <p:spPr>
          <a:xfrm>
            <a:off x="1524000" y="767443"/>
            <a:ext cx="9144000" cy="764935"/>
          </a:xfrm>
        </p:spPr>
        <p:txBody>
          <a:bodyPr>
            <a:normAutofit fontScale="90000"/>
          </a:bodyPr>
          <a:lstStyle/>
          <a:p>
            <a:r>
              <a:rPr lang="en-US" b="1" dirty="0">
                <a:solidFill>
                  <a:srgbClr val="C00000"/>
                </a:solidFill>
                <a:effectLst>
                  <a:outerShdw blurRad="38100" dist="38100" dir="2700000" algn="tl">
                    <a:srgbClr val="000000">
                      <a:alpha val="43137"/>
                    </a:srgbClr>
                  </a:outerShdw>
                </a:effectLst>
                <a:latin typeface="+mn-lt"/>
              </a:rPr>
              <a:t>Prepare Your Play</a:t>
            </a:r>
          </a:p>
        </p:txBody>
      </p:sp>
      <p:sp>
        <p:nvSpPr>
          <p:cNvPr id="3" name="Subtitle 2">
            <a:extLst>
              <a:ext uri="{FF2B5EF4-FFF2-40B4-BE49-F238E27FC236}">
                <a16:creationId xmlns:a16="http://schemas.microsoft.com/office/drawing/2014/main" id="{39E7E0E2-FEEA-AE47-A045-6B4B6F3B6376}"/>
              </a:ext>
            </a:extLst>
          </p:cNvPr>
          <p:cNvSpPr>
            <a:spLocks noGrp="1"/>
          </p:cNvSpPr>
          <p:nvPr>
            <p:ph type="subTitle" idx="1"/>
          </p:nvPr>
        </p:nvSpPr>
        <p:spPr>
          <a:xfrm>
            <a:off x="1524000" y="1745674"/>
            <a:ext cx="8663709" cy="2549235"/>
          </a:xfrm>
        </p:spPr>
        <p:txBody>
          <a:bodyPr>
            <a:noAutofit/>
          </a:bodyPr>
          <a:lstStyle/>
          <a:p>
            <a:pPr marL="342900" indent="-342900" algn="l">
              <a:buFont typeface="Arial" panose="020B0604020202020204" pitchFamily="34" charset="0"/>
              <a:buChar char="•"/>
            </a:pPr>
            <a:r>
              <a:rPr lang="en-US" b="1" dirty="0"/>
              <a:t>Read</a:t>
            </a:r>
            <a:r>
              <a:rPr lang="en-US" dirty="0"/>
              <a:t> and follow your Group Instructions.</a:t>
            </a:r>
          </a:p>
          <a:p>
            <a:pPr marL="342900" indent="-342900" algn="l">
              <a:buFont typeface="Arial" panose="020B0604020202020204" pitchFamily="34" charset="0"/>
              <a:buChar char="•"/>
            </a:pPr>
            <a:r>
              <a:rPr lang="en-US" b="1" dirty="0"/>
              <a:t>Agree</a:t>
            </a:r>
            <a:r>
              <a:rPr lang="en-US" dirty="0"/>
              <a:t> on a role for every member of your group. </a:t>
            </a:r>
          </a:p>
          <a:p>
            <a:pPr marL="342900" indent="-342900" algn="l">
              <a:buFont typeface="Arial" panose="020B0604020202020204" pitchFamily="34" charset="0"/>
              <a:buChar char="•"/>
            </a:pPr>
            <a:r>
              <a:rPr lang="en-US" b="1" dirty="0"/>
              <a:t>Discuss</a:t>
            </a:r>
            <a:r>
              <a:rPr lang="en-US" dirty="0"/>
              <a:t> and create a one-act play about casual racism. Your performance should be within 10 minutes. </a:t>
            </a:r>
            <a:r>
              <a:rPr lang="en-SG" dirty="0"/>
              <a:t>In your play, tell a story of how all the characters have gained from the experience.</a:t>
            </a:r>
            <a:r>
              <a:rPr lang="en-US" dirty="0"/>
              <a:t> </a:t>
            </a:r>
          </a:p>
          <a:p>
            <a:pPr marL="342900" indent="-342900" algn="l">
              <a:buFont typeface="Arial" panose="020B0604020202020204" pitchFamily="34" charset="0"/>
              <a:buChar char="•"/>
            </a:pPr>
            <a:r>
              <a:rPr lang="en-US" b="1" dirty="0"/>
              <a:t>Rehearse</a:t>
            </a:r>
            <a:r>
              <a:rPr lang="en-US" dirty="0"/>
              <a:t> your play.</a:t>
            </a:r>
          </a:p>
        </p:txBody>
      </p:sp>
      <p:sp>
        <p:nvSpPr>
          <p:cNvPr id="4" name="Date Placeholder 3">
            <a:extLst>
              <a:ext uri="{FF2B5EF4-FFF2-40B4-BE49-F238E27FC236}">
                <a16:creationId xmlns:a16="http://schemas.microsoft.com/office/drawing/2014/main" id="{703BFE15-E95F-4AE1-818D-89771AEFE238}"/>
              </a:ext>
            </a:extLst>
          </p:cNvPr>
          <p:cNvSpPr>
            <a:spLocks noGrp="1"/>
          </p:cNvSpPr>
          <p:nvPr>
            <p:ph type="dt" sz="half" idx="10"/>
          </p:nvPr>
        </p:nvSpPr>
        <p:spPr/>
        <p:txBody>
          <a:bodyPr/>
          <a:lstStyle/>
          <a:p>
            <a:r>
              <a:rPr lang="en-US" b="1">
                <a:solidFill>
                  <a:schemeClr val="tx1"/>
                </a:solidFill>
              </a:rPr>
              <a:t>9 February 2021</a:t>
            </a:r>
            <a:endParaRPr lang="en-US" b="1" dirty="0">
              <a:solidFill>
                <a:schemeClr val="tx1"/>
              </a:solidFill>
            </a:endParaRPr>
          </a:p>
        </p:txBody>
      </p:sp>
      <p:sp>
        <p:nvSpPr>
          <p:cNvPr id="5" name="Footer Placeholder 4">
            <a:extLst>
              <a:ext uri="{FF2B5EF4-FFF2-40B4-BE49-F238E27FC236}">
                <a16:creationId xmlns:a16="http://schemas.microsoft.com/office/drawing/2014/main" id="{6C71B6E1-368C-4AC2-B5A5-EFA7A3364824}"/>
              </a:ext>
            </a:extLst>
          </p:cNvPr>
          <p:cNvSpPr>
            <a:spLocks noGrp="1"/>
          </p:cNvSpPr>
          <p:nvPr>
            <p:ph type="ftr" sz="quarter" idx="11"/>
          </p:nvPr>
        </p:nvSpPr>
        <p:spPr/>
        <p:txBody>
          <a:bodyPr/>
          <a:lstStyle/>
          <a:p>
            <a:r>
              <a:rPr lang="en-US" sz="12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6" name="Slide Number Placeholder 5">
            <a:extLst>
              <a:ext uri="{FF2B5EF4-FFF2-40B4-BE49-F238E27FC236}">
                <a16:creationId xmlns:a16="http://schemas.microsoft.com/office/drawing/2014/main" id="{AB04A506-BCD9-4E7F-86EE-19521F9C0B3A}"/>
              </a:ext>
            </a:extLst>
          </p:cNvPr>
          <p:cNvSpPr>
            <a:spLocks noGrp="1"/>
          </p:cNvSpPr>
          <p:nvPr>
            <p:ph type="sldNum" sz="quarter" idx="12"/>
          </p:nvPr>
        </p:nvSpPr>
        <p:spPr/>
        <p:txBody>
          <a:bodyPr/>
          <a:lstStyle/>
          <a:p>
            <a:fld id="{20A400F2-878E-F348-B2DE-238599701611}" type="slidenum">
              <a:rPr lang="en-US" b="1" smtClean="0">
                <a:solidFill>
                  <a:schemeClr val="tx1"/>
                </a:solidFill>
              </a:rPr>
              <a:t>5</a:t>
            </a:fld>
            <a:endParaRPr lang="en-US" b="1" dirty="0">
              <a:solidFill>
                <a:schemeClr val="tx1"/>
              </a:solidFill>
            </a:endParaRPr>
          </a:p>
        </p:txBody>
      </p:sp>
      <p:sp>
        <p:nvSpPr>
          <p:cNvPr id="8" name="Rectangle: Rounded Corners 7">
            <a:extLst>
              <a:ext uri="{FF2B5EF4-FFF2-40B4-BE49-F238E27FC236}">
                <a16:creationId xmlns:a16="http://schemas.microsoft.com/office/drawing/2014/main" id="{E045A4D2-16A0-4537-AFA8-1BAF0DE5AB7E}"/>
              </a:ext>
            </a:extLst>
          </p:cNvPr>
          <p:cNvSpPr/>
          <p:nvPr/>
        </p:nvSpPr>
        <p:spPr>
          <a:xfrm>
            <a:off x="1607127" y="4508205"/>
            <a:ext cx="8866909" cy="1711620"/>
          </a:xfrm>
          <a:prstGeom prst="roundRect">
            <a:avLst/>
          </a:prstGeom>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000" dirty="0"/>
          </a:p>
          <a:p>
            <a:pPr algn="ctr"/>
            <a:r>
              <a:rPr lang="en-SG" sz="2000" b="1" dirty="0">
                <a:effectLst>
                  <a:outerShdw blurRad="38100" dist="38100" dir="2700000" algn="tl">
                    <a:srgbClr val="000000">
                      <a:alpha val="43137"/>
                    </a:srgbClr>
                  </a:outerShdw>
                </a:effectLst>
              </a:rPr>
              <a:t>Does your group’s article make you very uncomfortable?</a:t>
            </a:r>
          </a:p>
          <a:p>
            <a:pPr algn="ctr"/>
            <a:r>
              <a:rPr lang="en-SG" sz="2000" b="1" dirty="0">
                <a:effectLst>
                  <a:outerShdw blurRad="38100" dist="38100" dir="2700000" algn="tl">
                    <a:srgbClr val="000000">
                      <a:alpha val="43137"/>
                    </a:srgbClr>
                  </a:outerShdw>
                </a:effectLst>
              </a:rPr>
              <a:t>Is the group not a good fit for you?</a:t>
            </a:r>
          </a:p>
          <a:p>
            <a:pPr algn="ctr"/>
            <a:r>
              <a:rPr lang="en-SG" sz="2000" b="1" dirty="0">
                <a:effectLst>
                  <a:outerShdw blurRad="38100" dist="38100" dir="2700000" algn="tl">
                    <a:srgbClr val="000000">
                      <a:alpha val="43137"/>
                    </a:srgbClr>
                  </a:outerShdw>
                </a:effectLst>
              </a:rPr>
              <a:t>Talk to your teacher about it. </a:t>
            </a:r>
          </a:p>
          <a:p>
            <a:pPr algn="ctr"/>
            <a:r>
              <a:rPr lang="en-SG" sz="2000" b="1" dirty="0">
                <a:effectLst>
                  <a:outerShdw blurRad="38100" dist="38100" dir="2700000" algn="tl">
                    <a:srgbClr val="000000">
                      <a:alpha val="43137"/>
                    </a:srgbClr>
                  </a:outerShdw>
                </a:effectLst>
              </a:rPr>
              <a:t>You may be able to swap places with a student in another group.  </a:t>
            </a:r>
          </a:p>
          <a:p>
            <a:pPr algn="ctr"/>
            <a:endParaRPr lang="en-SG" sz="2000" dirty="0"/>
          </a:p>
        </p:txBody>
      </p:sp>
    </p:spTree>
    <p:extLst>
      <p:ext uri="{BB962C8B-B14F-4D97-AF65-F5344CB8AC3E}">
        <p14:creationId xmlns:p14="http://schemas.microsoft.com/office/powerpoint/2010/main" val="134811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87E011D7-C36D-8C48-8FA6-7BF6F66C0B7B}"/>
              </a:ext>
            </a:extLst>
          </p:cNvPr>
          <p:cNvPicPr preferRelativeResize="0">
            <a:picLocks/>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5581268-1A9D-3946-A7EA-B9D7D926BEE8}"/>
              </a:ext>
            </a:extLst>
          </p:cNvPr>
          <p:cNvSpPr>
            <a:spLocks noGrp="1"/>
          </p:cNvSpPr>
          <p:nvPr>
            <p:ph type="title"/>
          </p:nvPr>
        </p:nvSpPr>
        <p:spPr>
          <a:xfrm>
            <a:off x="711200" y="136525"/>
            <a:ext cx="10769412" cy="407345"/>
          </a:xfrm>
          <a:solidFill>
            <a:schemeClr val="bg1"/>
          </a:solidFill>
          <a:ln>
            <a:solidFill>
              <a:schemeClr val="tx1"/>
            </a:solidFill>
          </a:ln>
        </p:spPr>
        <p:txBody>
          <a:bodyPr>
            <a:noAutofit/>
          </a:bodyPr>
          <a:lstStyle/>
          <a:p>
            <a:pPr algn="ctr"/>
            <a:r>
              <a:rPr lang="en-US" sz="3200" b="1" dirty="0">
                <a:effectLst>
                  <a:outerShdw blurRad="38100" dist="38100" dir="2700000" algn="tl">
                    <a:srgbClr val="000000">
                      <a:alpha val="43137"/>
                    </a:srgbClr>
                  </a:outerShdw>
                </a:effectLst>
              </a:rPr>
              <a:t>Group 1 - Was that a compliment or an insult?</a:t>
            </a:r>
          </a:p>
        </p:txBody>
      </p:sp>
      <p:sp>
        <p:nvSpPr>
          <p:cNvPr id="5" name="Text Placeholder 4">
            <a:extLst>
              <a:ext uri="{FF2B5EF4-FFF2-40B4-BE49-F238E27FC236}">
                <a16:creationId xmlns:a16="http://schemas.microsoft.com/office/drawing/2014/main" id="{C2184160-FF65-9944-A9B5-0C3D09F31F8D}"/>
              </a:ext>
            </a:extLst>
          </p:cNvPr>
          <p:cNvSpPr>
            <a:spLocks noGrp="1"/>
          </p:cNvSpPr>
          <p:nvPr>
            <p:ph type="body" idx="1"/>
          </p:nvPr>
        </p:nvSpPr>
        <p:spPr>
          <a:xfrm>
            <a:off x="711200" y="680396"/>
            <a:ext cx="5308601" cy="407344"/>
          </a:xfrm>
          <a:solidFill>
            <a:schemeClr val="bg1"/>
          </a:solidFill>
          <a:ln w="12700">
            <a:solidFill>
              <a:schemeClr val="tx1"/>
            </a:solidFill>
          </a:ln>
        </p:spPr>
        <p:txBody>
          <a:bodyPr>
            <a:normAutofit lnSpcReduction="10000"/>
          </a:bodyPr>
          <a:lstStyle/>
          <a:p>
            <a:pPr algn="ctr"/>
            <a:r>
              <a:rPr lang="en-US" dirty="0"/>
              <a:t>Group Instructions</a:t>
            </a:r>
          </a:p>
        </p:txBody>
      </p:sp>
      <p:sp>
        <p:nvSpPr>
          <p:cNvPr id="6" name="Content Placeholder 5">
            <a:extLst>
              <a:ext uri="{FF2B5EF4-FFF2-40B4-BE49-F238E27FC236}">
                <a16:creationId xmlns:a16="http://schemas.microsoft.com/office/drawing/2014/main" id="{4B3DBA8C-D75B-8249-AD20-58CB88CCB84B}"/>
              </a:ext>
            </a:extLst>
          </p:cNvPr>
          <p:cNvSpPr>
            <a:spLocks noGrp="1"/>
          </p:cNvSpPr>
          <p:nvPr>
            <p:ph sz="half" idx="2"/>
          </p:nvPr>
        </p:nvSpPr>
        <p:spPr>
          <a:xfrm>
            <a:off x="711200" y="1224266"/>
            <a:ext cx="5308602" cy="5132085"/>
          </a:xfrm>
          <a:solidFill>
            <a:schemeClr val="bg1"/>
          </a:solidFill>
          <a:ln w="12700">
            <a:solidFill>
              <a:schemeClr val="tx1"/>
            </a:solidFill>
          </a:ln>
        </p:spPr>
        <p:txBody>
          <a:bodyPr>
            <a:noAutofit/>
          </a:bodyPr>
          <a:lstStyle/>
          <a:p>
            <a:pPr marL="0" indent="0">
              <a:buNone/>
            </a:pPr>
            <a:endParaRPr lang="en-US" sz="1200" b="1" dirty="0">
              <a:effectLst/>
              <a:ea typeface="Times New Roman" panose="02020603050405020304" pitchFamily="18" charset="0"/>
              <a:cs typeface="Calibri" panose="020F0502020204030204" pitchFamily="34" charset="0"/>
            </a:endParaRPr>
          </a:p>
          <a:p>
            <a:pPr marL="0" indent="0">
              <a:buNone/>
            </a:pPr>
            <a:r>
              <a:rPr lang="en-US" sz="1200" b="1" dirty="0">
                <a:effectLst/>
                <a:ea typeface="Times New Roman" panose="02020603050405020304" pitchFamily="18" charset="0"/>
                <a:cs typeface="Calibri" panose="020F0502020204030204" pitchFamily="34" charset="0"/>
              </a:rPr>
              <a:t>Read &amp; Discuss</a:t>
            </a:r>
            <a:endParaRPr lang="en-SG" sz="1200" dirty="0">
              <a:effectLst/>
              <a:ea typeface="Times New Roman" panose="02020603050405020304" pitchFamily="18" charset="0"/>
              <a:cs typeface="Calibri" panose="020F0502020204030204" pitchFamily="34" charset="0"/>
            </a:endParaRPr>
          </a:p>
          <a:p>
            <a:pPr marL="85725" indent="-85725"/>
            <a:r>
              <a:rPr lang="en-GB" sz="1200" dirty="0"/>
              <a:t>Read the article “Was that a compliment or an insult?”.</a:t>
            </a:r>
          </a:p>
          <a:p>
            <a:pPr marL="85725" indent="-85725"/>
            <a:r>
              <a:rPr lang="en-GB" sz="1200" dirty="0"/>
              <a:t>Discuss and come up with a 10-minute one-act play based on any part of the article or the illustration. </a:t>
            </a:r>
          </a:p>
          <a:p>
            <a:pPr marL="85725" indent="-85725">
              <a:buNone/>
            </a:pPr>
            <a:r>
              <a:rPr lang="en-GB" sz="1200" b="1" dirty="0"/>
              <a:t>Define the Characters</a:t>
            </a:r>
          </a:p>
          <a:p>
            <a:pPr marL="85725" indent="-85725"/>
            <a:r>
              <a:rPr lang="en-GB" sz="1200" dirty="0"/>
              <a:t>Who are the characters? What will each of their personalities be like?</a:t>
            </a:r>
          </a:p>
          <a:p>
            <a:pPr marL="85725" indent="-85725"/>
            <a:r>
              <a:rPr lang="en-GB" sz="1200" dirty="0"/>
              <a:t>How will they look and behave?</a:t>
            </a:r>
          </a:p>
          <a:p>
            <a:pPr marL="85725" indent="-85725">
              <a:buNone/>
            </a:pPr>
            <a:r>
              <a:rPr lang="en-GB" sz="1200" b="1" dirty="0"/>
              <a:t>Develop your play</a:t>
            </a:r>
          </a:p>
          <a:p>
            <a:pPr marL="85725" indent="-85725"/>
            <a:r>
              <a:rPr lang="en-GB" sz="1200" dirty="0"/>
              <a:t>Where and when does your story take place? </a:t>
            </a:r>
          </a:p>
          <a:p>
            <a:pPr marL="85725" indent="-85725"/>
            <a:r>
              <a:rPr lang="en-GB" sz="1200" dirty="0"/>
              <a:t>What are the compliments that hurt? </a:t>
            </a:r>
          </a:p>
          <a:p>
            <a:pPr marL="85725" indent="-85725"/>
            <a:r>
              <a:rPr lang="en-GB" sz="1200" dirty="0"/>
              <a:t>What do the Victims say that is both empowered and kind? </a:t>
            </a:r>
          </a:p>
          <a:p>
            <a:pPr marL="85725" indent="-85725"/>
            <a:r>
              <a:rPr lang="en-GB" sz="1200" dirty="0"/>
              <a:t>In what ways do the Friends help in this situation? </a:t>
            </a:r>
          </a:p>
          <a:p>
            <a:pPr marL="85725" indent="-85725"/>
            <a:r>
              <a:rPr lang="en-GB" sz="1200" dirty="0">
                <a:effectLst/>
                <a:ea typeface="Times New Roman" panose="02020603050405020304" pitchFamily="18" charset="0"/>
                <a:cs typeface="Courier New" panose="02070309020205020404" pitchFamily="49" charset="0"/>
              </a:rPr>
              <a:t>When the Offenders realise their casual racism, what do they say or do? </a:t>
            </a:r>
            <a:endParaRPr lang="en-GB" sz="1200" dirty="0"/>
          </a:p>
          <a:p>
            <a:pPr marL="85725" indent="-85725"/>
            <a:r>
              <a:rPr lang="en-GB" sz="1200" dirty="0"/>
              <a:t>How does the story end happily for everyone? </a:t>
            </a:r>
          </a:p>
          <a:p>
            <a:pPr marL="85725" indent="-85725"/>
            <a:r>
              <a:rPr lang="en-GB" sz="1200" dirty="0"/>
              <a:t>What do you want your audience to learn or take home from your play? </a:t>
            </a:r>
          </a:p>
          <a:p>
            <a:pPr marL="85725" indent="-85725">
              <a:buNone/>
            </a:pPr>
            <a:r>
              <a:rPr lang="en-GB" sz="1200" b="1" dirty="0"/>
              <a:t>Set the stage</a:t>
            </a:r>
            <a:endParaRPr lang="en-GB" sz="1200" dirty="0"/>
          </a:p>
          <a:p>
            <a:pPr marL="85725" indent="-85725"/>
            <a:r>
              <a:rPr lang="en-GB" sz="1200" dirty="0"/>
              <a:t>What are some simple props you can use to help you tell your story?</a:t>
            </a:r>
          </a:p>
        </p:txBody>
      </p:sp>
      <p:sp>
        <p:nvSpPr>
          <p:cNvPr id="7" name="Text Placeholder 6">
            <a:extLst>
              <a:ext uri="{FF2B5EF4-FFF2-40B4-BE49-F238E27FC236}">
                <a16:creationId xmlns:a16="http://schemas.microsoft.com/office/drawing/2014/main" id="{8EC8690A-A21D-C54F-BF59-641704D8ED91}"/>
              </a:ext>
            </a:extLst>
          </p:cNvPr>
          <p:cNvSpPr>
            <a:spLocks noGrp="1"/>
          </p:cNvSpPr>
          <p:nvPr>
            <p:ph type="body" sz="quarter" idx="3"/>
          </p:nvPr>
        </p:nvSpPr>
        <p:spPr>
          <a:xfrm>
            <a:off x="6170612" y="680396"/>
            <a:ext cx="5310000" cy="407344"/>
          </a:xfrm>
          <a:solidFill>
            <a:schemeClr val="bg1"/>
          </a:solidFill>
          <a:ln w="12700">
            <a:solidFill>
              <a:schemeClr val="tx1"/>
            </a:solidFill>
          </a:ln>
        </p:spPr>
        <p:txBody>
          <a:bodyPr>
            <a:normAutofit lnSpcReduction="10000"/>
          </a:bodyPr>
          <a:lstStyle/>
          <a:p>
            <a:pPr algn="ctr"/>
            <a:r>
              <a:rPr lang="en-US" dirty="0"/>
              <a:t>Character Roles</a:t>
            </a:r>
          </a:p>
        </p:txBody>
      </p:sp>
      <p:sp>
        <p:nvSpPr>
          <p:cNvPr id="8" name="Content Placeholder 7">
            <a:extLst>
              <a:ext uri="{FF2B5EF4-FFF2-40B4-BE49-F238E27FC236}">
                <a16:creationId xmlns:a16="http://schemas.microsoft.com/office/drawing/2014/main" id="{FDB510B3-F82F-AE48-9C79-50D48412A110}"/>
              </a:ext>
            </a:extLst>
          </p:cNvPr>
          <p:cNvSpPr>
            <a:spLocks noGrp="1"/>
          </p:cNvSpPr>
          <p:nvPr>
            <p:ph sz="quarter" idx="4"/>
          </p:nvPr>
        </p:nvSpPr>
        <p:spPr>
          <a:xfrm>
            <a:off x="6172200" y="1224267"/>
            <a:ext cx="5308412" cy="3550933"/>
          </a:xfrm>
          <a:solidFill>
            <a:schemeClr val="bg1"/>
          </a:solidFill>
          <a:ln w="12700">
            <a:solidFill>
              <a:schemeClr val="tx1"/>
            </a:solidFill>
          </a:ln>
        </p:spPr>
        <p:txBody>
          <a:bodyPr>
            <a:normAutofit lnSpcReduction="10000"/>
          </a:bodyPr>
          <a:lstStyle/>
          <a:p>
            <a:pPr marL="85725" indent="-85725">
              <a:buNone/>
            </a:pPr>
            <a:r>
              <a:rPr lang="en-GB" sz="200" dirty="0"/>
              <a:t>  </a:t>
            </a:r>
          </a:p>
          <a:p>
            <a:pPr marL="85725" indent="-85725">
              <a:buNone/>
            </a:pPr>
            <a:r>
              <a:rPr lang="en-GB" sz="1200" dirty="0"/>
              <a:t>V</a:t>
            </a:r>
            <a:r>
              <a:rPr lang="en-GB" sz="1200" b="1" dirty="0"/>
              <a:t>ictims 1 &amp; 2</a:t>
            </a:r>
          </a:p>
          <a:p>
            <a:pPr marL="85725" indent="-85725"/>
            <a:r>
              <a:rPr lang="en-GB" sz="1200" dirty="0"/>
              <a:t>You are a character who receives the compliment(s) that hurt. You respond to </a:t>
            </a:r>
            <a:r>
              <a:rPr lang="en-SG" sz="1200" dirty="0"/>
              <a:t>the casual racism in a healthy way. This makes you a hero as a survivor. </a:t>
            </a:r>
            <a:endParaRPr lang="en-GB" sz="1200" dirty="0"/>
          </a:p>
          <a:p>
            <a:pPr marL="85725" indent="-85725">
              <a:buNone/>
            </a:pPr>
            <a:r>
              <a:rPr lang="en-GB" sz="1200" b="1" dirty="0"/>
              <a:t>Offenders 1 &amp; 2</a:t>
            </a:r>
          </a:p>
          <a:p>
            <a:pPr marL="85725" indent="-85725"/>
            <a:r>
              <a:rPr lang="en-SG" sz="1200" dirty="0"/>
              <a:t>You are a character who unintentionally gives the compliment(s) that hurt. You make the situation right after realising this.</a:t>
            </a:r>
            <a:endParaRPr lang="en-GB" sz="1200" dirty="0"/>
          </a:p>
          <a:p>
            <a:pPr marL="85725" indent="-85725">
              <a:buNone/>
            </a:pPr>
            <a:r>
              <a:rPr lang="en-GB" sz="1200" b="1" dirty="0"/>
              <a:t>Friends 1 &amp; 2</a:t>
            </a:r>
          </a:p>
          <a:p>
            <a:pPr marL="85725" indent="-85725"/>
            <a:r>
              <a:rPr lang="en-GB" sz="1200" dirty="0"/>
              <a:t>You are a character who notices the casual racism, and makes the offenders realise the hurt they caused. Your advice can help develop understanding and empathy.</a:t>
            </a:r>
          </a:p>
          <a:p>
            <a:pPr marL="85725" indent="-85725">
              <a:buNone/>
            </a:pPr>
            <a:endParaRPr lang="en-GB" sz="1200" dirty="0"/>
          </a:p>
          <a:p>
            <a:pPr marL="85725" indent="-85725">
              <a:buNone/>
            </a:pPr>
            <a:r>
              <a:rPr lang="en-GB" sz="1200" dirty="0"/>
              <a:t>Please note:  Groups that have fewer than six members need to ensure that there is at least 1 Victim, 1 Offender and 1 Friend in your story.</a:t>
            </a:r>
          </a:p>
          <a:p>
            <a:pPr marL="85725" indent="-85725">
              <a:buNone/>
            </a:pPr>
            <a:r>
              <a:rPr lang="en-SG" sz="1200" dirty="0"/>
              <a:t>Reminder: Your play should end with all characters wanting to help reduce casual racism. This means, every character gains from the experience.</a:t>
            </a:r>
          </a:p>
          <a:p>
            <a:pPr marL="85725" indent="-85725">
              <a:buNone/>
            </a:pPr>
            <a:endParaRPr lang="en-SG" sz="2500" dirty="0"/>
          </a:p>
          <a:p>
            <a:pPr marL="0" indent="0">
              <a:buNone/>
            </a:pPr>
            <a:endParaRPr lang="en-US" dirty="0"/>
          </a:p>
        </p:txBody>
      </p:sp>
      <p:sp>
        <p:nvSpPr>
          <p:cNvPr id="2" name="Date Placeholder 1">
            <a:extLst>
              <a:ext uri="{FF2B5EF4-FFF2-40B4-BE49-F238E27FC236}">
                <a16:creationId xmlns:a16="http://schemas.microsoft.com/office/drawing/2014/main" id="{1307B7D3-31E9-43DB-BC3D-D235EA95CD95}"/>
              </a:ext>
            </a:extLst>
          </p:cNvPr>
          <p:cNvSpPr>
            <a:spLocks noGrp="1"/>
          </p:cNvSpPr>
          <p:nvPr>
            <p:ph type="dt" sz="half" idx="10"/>
          </p:nvPr>
        </p:nvSpPr>
        <p:spPr/>
        <p:txBody>
          <a:bodyPr/>
          <a:lstStyle/>
          <a:p>
            <a:r>
              <a:rPr lang="en-US" b="1" dirty="0">
                <a:solidFill>
                  <a:schemeClr val="bg1"/>
                </a:solidFill>
              </a:rPr>
              <a:t>9 February 2021</a:t>
            </a:r>
          </a:p>
        </p:txBody>
      </p:sp>
      <p:sp>
        <p:nvSpPr>
          <p:cNvPr id="3" name="Footer Placeholder 2">
            <a:extLst>
              <a:ext uri="{FF2B5EF4-FFF2-40B4-BE49-F238E27FC236}">
                <a16:creationId xmlns:a16="http://schemas.microsoft.com/office/drawing/2014/main" id="{59FFB827-F93D-4859-AA03-90FAA142D12A}"/>
              </a:ext>
            </a:extLst>
          </p:cNvPr>
          <p:cNvSpPr>
            <a:spLocks noGrp="1"/>
          </p:cNvSpPr>
          <p:nvPr>
            <p:ph type="ftr" sz="quarter" idx="11"/>
          </p:nvPr>
        </p:nvSpPr>
        <p:spPr/>
        <p:txBody>
          <a:bodyPr/>
          <a:lstStyle/>
          <a:p>
            <a:r>
              <a:rPr lang="en-US" sz="1200" b="1" dirty="0">
                <a:solidFill>
                  <a:schemeClr val="bg1"/>
                </a:solidFill>
                <a:latin typeface="Arial Black" panose="020B0A04020102020204" pitchFamily="34" charset="0"/>
              </a:rPr>
              <a:t>STORIES OF CASUAL RACISM</a:t>
            </a:r>
          </a:p>
        </p:txBody>
      </p:sp>
      <p:sp>
        <p:nvSpPr>
          <p:cNvPr id="9" name="Slide Number Placeholder 8">
            <a:extLst>
              <a:ext uri="{FF2B5EF4-FFF2-40B4-BE49-F238E27FC236}">
                <a16:creationId xmlns:a16="http://schemas.microsoft.com/office/drawing/2014/main" id="{3302BE6E-A598-4B1B-8445-D17DB18DC0DD}"/>
              </a:ext>
            </a:extLst>
          </p:cNvPr>
          <p:cNvSpPr>
            <a:spLocks noGrp="1"/>
          </p:cNvSpPr>
          <p:nvPr>
            <p:ph type="sldNum" sz="quarter" idx="12"/>
          </p:nvPr>
        </p:nvSpPr>
        <p:spPr/>
        <p:txBody>
          <a:bodyPr/>
          <a:lstStyle/>
          <a:p>
            <a:fld id="{20A400F2-878E-F348-B2DE-238599701611}" type="slidenum">
              <a:rPr lang="en-US" b="1" smtClean="0">
                <a:solidFill>
                  <a:schemeClr val="bg1"/>
                </a:solidFill>
              </a:rPr>
              <a:t>6</a:t>
            </a:fld>
            <a:endParaRPr lang="en-US" b="1" dirty="0">
              <a:solidFill>
                <a:schemeClr val="bg1"/>
              </a:solidFill>
            </a:endParaRPr>
          </a:p>
        </p:txBody>
      </p:sp>
    </p:spTree>
    <p:extLst>
      <p:ext uri="{BB962C8B-B14F-4D97-AF65-F5344CB8AC3E}">
        <p14:creationId xmlns:p14="http://schemas.microsoft.com/office/powerpoint/2010/main" val="2480181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room&#10;&#10;Description automatically generated">
            <a:extLst>
              <a:ext uri="{FF2B5EF4-FFF2-40B4-BE49-F238E27FC236}">
                <a16:creationId xmlns:a16="http://schemas.microsoft.com/office/drawing/2014/main" id="{E7A67A4E-FA9E-6C43-9CE7-2F13B99F496E}"/>
              </a:ext>
            </a:extLst>
          </p:cNvPr>
          <p:cNvPicPr>
            <a:picLocks noChangeAspect="1"/>
          </p:cNvPicPr>
          <p:nvPr/>
        </p:nvPicPr>
        <p:blipFill>
          <a:blip r:embed="rId2"/>
          <a:stretch>
            <a:fillRect/>
          </a:stretch>
        </p:blipFill>
        <p:spPr>
          <a:xfrm>
            <a:off x="0" y="-1"/>
            <a:ext cx="12192000" cy="6858001"/>
          </a:xfrm>
          <a:prstGeom prst="rect">
            <a:avLst/>
          </a:prstGeom>
        </p:spPr>
      </p:pic>
      <p:sp>
        <p:nvSpPr>
          <p:cNvPr id="4" name="Title 3">
            <a:extLst>
              <a:ext uri="{FF2B5EF4-FFF2-40B4-BE49-F238E27FC236}">
                <a16:creationId xmlns:a16="http://schemas.microsoft.com/office/drawing/2014/main" id="{F5581268-1A9D-3946-A7EA-B9D7D926BEE8}"/>
              </a:ext>
            </a:extLst>
          </p:cNvPr>
          <p:cNvSpPr>
            <a:spLocks noGrp="1"/>
          </p:cNvSpPr>
          <p:nvPr>
            <p:ph type="title"/>
          </p:nvPr>
        </p:nvSpPr>
        <p:spPr>
          <a:xfrm>
            <a:off x="711200" y="365126"/>
            <a:ext cx="10732655" cy="436276"/>
          </a:xfrm>
          <a:solidFill>
            <a:schemeClr val="bg1"/>
          </a:solidFill>
          <a:ln>
            <a:solidFill>
              <a:schemeClr val="tx1"/>
            </a:solidFill>
          </a:ln>
        </p:spPr>
        <p:txBody>
          <a:bodyPr>
            <a:noAutofit/>
          </a:bodyPr>
          <a:lstStyle/>
          <a:p>
            <a:pPr algn="ctr"/>
            <a:r>
              <a:rPr lang="en-US" sz="3200" b="1" dirty="0">
                <a:effectLst>
                  <a:outerShdw blurRad="38100" dist="38100" dir="2700000" algn="tl">
                    <a:srgbClr val="000000">
                      <a:alpha val="43137"/>
                    </a:srgbClr>
                  </a:outerShdw>
                </a:effectLst>
              </a:rPr>
              <a:t>Group 2 – “You don’t look Singaporean.”</a:t>
            </a:r>
          </a:p>
        </p:txBody>
      </p:sp>
      <p:sp>
        <p:nvSpPr>
          <p:cNvPr id="5" name="Text Placeholder 4">
            <a:extLst>
              <a:ext uri="{FF2B5EF4-FFF2-40B4-BE49-F238E27FC236}">
                <a16:creationId xmlns:a16="http://schemas.microsoft.com/office/drawing/2014/main" id="{C2184160-FF65-9944-A9B5-0C3D09F31F8D}"/>
              </a:ext>
            </a:extLst>
          </p:cNvPr>
          <p:cNvSpPr>
            <a:spLocks noGrp="1"/>
          </p:cNvSpPr>
          <p:nvPr>
            <p:ph type="body" idx="1"/>
          </p:nvPr>
        </p:nvSpPr>
        <p:spPr>
          <a:xfrm>
            <a:off x="711200" y="914400"/>
            <a:ext cx="5308601" cy="436275"/>
          </a:xfrm>
          <a:solidFill>
            <a:schemeClr val="bg1"/>
          </a:solidFill>
          <a:ln w="12700">
            <a:solidFill>
              <a:schemeClr val="tx1"/>
            </a:solidFill>
          </a:ln>
        </p:spPr>
        <p:txBody>
          <a:bodyPr/>
          <a:lstStyle/>
          <a:p>
            <a:pPr algn="ctr"/>
            <a:r>
              <a:rPr lang="en-US" dirty="0"/>
              <a:t>Group Instructions</a:t>
            </a:r>
          </a:p>
        </p:txBody>
      </p:sp>
      <p:sp>
        <p:nvSpPr>
          <p:cNvPr id="6" name="Content Placeholder 5">
            <a:extLst>
              <a:ext uri="{FF2B5EF4-FFF2-40B4-BE49-F238E27FC236}">
                <a16:creationId xmlns:a16="http://schemas.microsoft.com/office/drawing/2014/main" id="{4B3DBA8C-D75B-8249-AD20-58CB88CCB84B}"/>
              </a:ext>
            </a:extLst>
          </p:cNvPr>
          <p:cNvSpPr>
            <a:spLocks noGrp="1"/>
          </p:cNvSpPr>
          <p:nvPr>
            <p:ph sz="half" idx="2"/>
          </p:nvPr>
        </p:nvSpPr>
        <p:spPr>
          <a:xfrm>
            <a:off x="711200" y="1443040"/>
            <a:ext cx="5308601" cy="4776786"/>
          </a:xfrm>
          <a:solidFill>
            <a:schemeClr val="bg1"/>
          </a:solidFill>
          <a:ln w="12700">
            <a:solidFill>
              <a:schemeClr val="tx1"/>
            </a:solidFill>
          </a:ln>
        </p:spPr>
        <p:txBody>
          <a:bodyPr>
            <a:normAutofit fontScale="32500" lnSpcReduction="20000"/>
          </a:bodyPr>
          <a:lstStyle/>
          <a:p>
            <a:pPr marL="0" indent="0">
              <a:buNone/>
            </a:pPr>
            <a:endParaRPr lang="en-GB" sz="3100" b="1" dirty="0"/>
          </a:p>
          <a:p>
            <a:pPr marL="0" indent="0">
              <a:buNone/>
            </a:pPr>
            <a:r>
              <a:rPr lang="en-US" sz="3700" b="1" dirty="0">
                <a:effectLst/>
                <a:latin typeface="Calibri" panose="020F0502020204030204" pitchFamily="34" charset="0"/>
                <a:ea typeface="Times New Roman" panose="02020603050405020304" pitchFamily="18" charset="0"/>
                <a:cs typeface="Calibri" panose="020F0502020204030204" pitchFamily="34" charset="0"/>
              </a:rPr>
              <a:t>Read &amp; Discuss</a:t>
            </a:r>
            <a:endParaRPr lang="en-SG" sz="3700" dirty="0">
              <a:effectLst/>
              <a:latin typeface="Calibri" panose="020F0502020204030204" pitchFamily="34" charset="0"/>
              <a:ea typeface="Times New Roman" panose="02020603050405020304" pitchFamily="18"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Read the article, “You don’t look Singaporean”.</a:t>
            </a:r>
          </a:p>
          <a:p>
            <a:pPr marL="85725" indent="-85725"/>
            <a:r>
              <a:rPr lang="en-GB" sz="3700" dirty="0">
                <a:latin typeface="Calibri" panose="020F0502020204030204" pitchFamily="34" charset="0"/>
                <a:cs typeface="Calibri" panose="020F0502020204030204" pitchFamily="34" charset="0"/>
              </a:rPr>
              <a:t>Discuss and come up with a 10-minute one-act play based on any part of the article or the illustration. </a:t>
            </a:r>
          </a:p>
          <a:p>
            <a:pPr marL="85725" indent="-85725">
              <a:buNone/>
            </a:pPr>
            <a:r>
              <a:rPr lang="en-GB" sz="3700" b="1" dirty="0">
                <a:latin typeface="Calibri" panose="020F0502020204030204" pitchFamily="34" charset="0"/>
                <a:cs typeface="Calibri" panose="020F0502020204030204" pitchFamily="34" charset="0"/>
              </a:rPr>
              <a:t>Define the Characters</a:t>
            </a:r>
          </a:p>
          <a:p>
            <a:pPr marL="85725" indent="-85725"/>
            <a:r>
              <a:rPr lang="en-GB" sz="3700" dirty="0">
                <a:latin typeface="Calibri" panose="020F0502020204030204" pitchFamily="34" charset="0"/>
                <a:cs typeface="Calibri" panose="020F0502020204030204" pitchFamily="34" charset="0"/>
              </a:rPr>
              <a:t>Who are the characters?</a:t>
            </a:r>
          </a:p>
          <a:p>
            <a:pPr marL="85725" indent="-85725"/>
            <a:r>
              <a:rPr lang="en-GB" sz="3700" dirty="0">
                <a:latin typeface="Calibri" panose="020F0502020204030204" pitchFamily="34" charset="0"/>
                <a:cs typeface="Calibri" panose="020F0502020204030204" pitchFamily="34" charset="0"/>
              </a:rPr>
              <a:t>What will each of their personalities be like?</a:t>
            </a:r>
          </a:p>
          <a:p>
            <a:pPr marL="85725" indent="-85725"/>
            <a:r>
              <a:rPr lang="en-GB" sz="3700" dirty="0">
                <a:latin typeface="Calibri" panose="020F0502020204030204" pitchFamily="34" charset="0"/>
                <a:cs typeface="Calibri" panose="020F0502020204030204" pitchFamily="34" charset="0"/>
              </a:rPr>
              <a:t>How will they look and behave?</a:t>
            </a:r>
          </a:p>
          <a:p>
            <a:pPr marL="0" indent="0">
              <a:buNone/>
            </a:pPr>
            <a:r>
              <a:rPr lang="en-GB" sz="3700" b="1" dirty="0">
                <a:latin typeface="Calibri" panose="020F0502020204030204" pitchFamily="34" charset="0"/>
                <a:cs typeface="Calibri" panose="020F0502020204030204" pitchFamily="34" charset="0"/>
              </a:rPr>
              <a:t>Develop your play</a:t>
            </a:r>
          </a:p>
          <a:p>
            <a:pPr marL="85725" indent="-85725"/>
            <a:r>
              <a:rPr lang="en-GB" sz="3700" dirty="0">
                <a:latin typeface="Calibri" panose="020F0502020204030204" pitchFamily="34" charset="0"/>
                <a:cs typeface="Calibri" panose="020F0502020204030204" pitchFamily="34" charset="0"/>
              </a:rPr>
              <a:t>Where and when does your story take place? </a:t>
            </a:r>
          </a:p>
          <a:p>
            <a:pPr marL="85725" indent="-85725"/>
            <a:r>
              <a:rPr lang="en-GB" sz="3700" dirty="0">
                <a:latin typeface="Calibri" panose="020F0502020204030204" pitchFamily="34" charset="0"/>
                <a:cs typeface="Calibri" panose="020F0502020204030204" pitchFamily="34" charset="0"/>
              </a:rPr>
              <a:t>What made the Victims feel less local because of the way they looked? </a:t>
            </a:r>
          </a:p>
          <a:p>
            <a:pPr marL="85725" indent="-85725"/>
            <a:r>
              <a:rPr lang="en-GB" sz="3700" dirty="0">
                <a:latin typeface="Calibri" panose="020F0502020204030204" pitchFamily="34" charset="0"/>
                <a:cs typeface="Calibri" panose="020F0502020204030204" pitchFamily="34" charset="0"/>
              </a:rPr>
              <a:t>What do the Victims say that is both empowered and kind? </a:t>
            </a:r>
          </a:p>
          <a:p>
            <a:pPr marL="85725" indent="-85725"/>
            <a:r>
              <a:rPr lang="en-GB" sz="3700" dirty="0">
                <a:latin typeface="Calibri" panose="020F0502020204030204" pitchFamily="34" charset="0"/>
                <a:cs typeface="Calibri" panose="020F0502020204030204" pitchFamily="34" charset="0"/>
              </a:rPr>
              <a:t>In what ways do the Friends help in this situation? </a:t>
            </a:r>
          </a:p>
          <a:p>
            <a:pPr marL="85725" indent="-85725"/>
            <a:r>
              <a:rPr lang="en-GB" sz="3700" dirty="0">
                <a:effectLst/>
                <a:latin typeface="Calibri" panose="020F0502020204030204" pitchFamily="34" charset="0"/>
                <a:ea typeface="Times New Roman" panose="02020603050405020304" pitchFamily="18" charset="0"/>
                <a:cs typeface="Calibri" panose="020F0502020204030204" pitchFamily="34" charset="0"/>
              </a:rPr>
              <a:t>When the Offenders realise their casual racism, what do they say or do? </a:t>
            </a:r>
            <a:endParaRPr lang="en-GB" sz="3700" dirty="0">
              <a:latin typeface="Calibri" panose="020F0502020204030204" pitchFamily="34"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How does the story end happily for everyone? </a:t>
            </a:r>
          </a:p>
          <a:p>
            <a:pPr marL="85725" indent="-85725"/>
            <a:r>
              <a:rPr lang="en-GB" sz="3700" dirty="0">
                <a:latin typeface="Calibri" panose="020F0502020204030204" pitchFamily="34" charset="0"/>
                <a:cs typeface="Calibri" panose="020F0502020204030204" pitchFamily="34" charset="0"/>
              </a:rPr>
              <a:t>What do you want your audience to learn or take home from your skit? </a:t>
            </a:r>
          </a:p>
          <a:p>
            <a:pPr marL="85725" indent="-85725">
              <a:buNone/>
            </a:pPr>
            <a:r>
              <a:rPr lang="en-GB" sz="3700" b="1" dirty="0">
                <a:latin typeface="Calibri" panose="020F0502020204030204" pitchFamily="34" charset="0"/>
                <a:cs typeface="Calibri" panose="020F0502020204030204" pitchFamily="34" charset="0"/>
              </a:rPr>
              <a:t>Set the stage</a:t>
            </a:r>
            <a:endParaRPr lang="en-GB" sz="3700" dirty="0">
              <a:latin typeface="Calibri" panose="020F0502020204030204" pitchFamily="34"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What are some simple props you can use to help you tell your story?</a:t>
            </a:r>
          </a:p>
          <a:p>
            <a:pPr marL="85725" indent="-85725">
              <a:buNone/>
            </a:pPr>
            <a:endParaRPr lang="en-SG" sz="3700" dirty="0"/>
          </a:p>
          <a:p>
            <a:pPr marL="0" indent="0">
              <a:buNone/>
            </a:pPr>
            <a:endParaRPr lang="en-GB" sz="3700" dirty="0"/>
          </a:p>
          <a:p>
            <a:pPr marL="0" indent="0">
              <a:buNone/>
            </a:pPr>
            <a:endParaRPr lang="en-US" dirty="0"/>
          </a:p>
        </p:txBody>
      </p:sp>
      <p:sp>
        <p:nvSpPr>
          <p:cNvPr id="7" name="Text Placeholder 6">
            <a:extLst>
              <a:ext uri="{FF2B5EF4-FFF2-40B4-BE49-F238E27FC236}">
                <a16:creationId xmlns:a16="http://schemas.microsoft.com/office/drawing/2014/main" id="{8EC8690A-A21D-C54F-BF59-641704D8ED91}"/>
              </a:ext>
            </a:extLst>
          </p:cNvPr>
          <p:cNvSpPr>
            <a:spLocks noGrp="1"/>
          </p:cNvSpPr>
          <p:nvPr>
            <p:ph type="body" sz="quarter" idx="3"/>
          </p:nvPr>
        </p:nvSpPr>
        <p:spPr>
          <a:xfrm>
            <a:off x="6172200" y="914400"/>
            <a:ext cx="5310000" cy="436275"/>
          </a:xfrm>
          <a:solidFill>
            <a:schemeClr val="bg1"/>
          </a:solidFill>
          <a:ln w="12700">
            <a:solidFill>
              <a:schemeClr val="tx1"/>
            </a:solidFill>
          </a:ln>
        </p:spPr>
        <p:txBody>
          <a:bodyPr/>
          <a:lstStyle/>
          <a:p>
            <a:pPr algn="ctr"/>
            <a:r>
              <a:rPr lang="en-US" dirty="0"/>
              <a:t>Character Roles</a:t>
            </a:r>
          </a:p>
        </p:txBody>
      </p:sp>
      <p:sp>
        <p:nvSpPr>
          <p:cNvPr id="8" name="Content Placeholder 7">
            <a:extLst>
              <a:ext uri="{FF2B5EF4-FFF2-40B4-BE49-F238E27FC236}">
                <a16:creationId xmlns:a16="http://schemas.microsoft.com/office/drawing/2014/main" id="{FDB510B3-F82F-AE48-9C79-50D48412A110}"/>
              </a:ext>
            </a:extLst>
          </p:cNvPr>
          <p:cNvSpPr>
            <a:spLocks noGrp="1"/>
          </p:cNvSpPr>
          <p:nvPr>
            <p:ph sz="quarter" idx="4"/>
          </p:nvPr>
        </p:nvSpPr>
        <p:spPr>
          <a:xfrm>
            <a:off x="6172200" y="1443040"/>
            <a:ext cx="5310000" cy="3526124"/>
          </a:xfrm>
          <a:solidFill>
            <a:schemeClr val="bg1"/>
          </a:solidFill>
          <a:ln w="12700">
            <a:solidFill>
              <a:schemeClr val="tx1"/>
            </a:solidFill>
          </a:ln>
        </p:spPr>
        <p:txBody>
          <a:bodyPr>
            <a:normAutofit fontScale="32500" lnSpcReduction="20000"/>
          </a:bodyPr>
          <a:lstStyle/>
          <a:p>
            <a:pPr marL="0" indent="0">
              <a:buNone/>
            </a:pPr>
            <a:r>
              <a:rPr lang="en-GB" sz="600" dirty="0"/>
              <a:t> </a:t>
            </a:r>
          </a:p>
          <a:p>
            <a:pPr marL="85725" indent="-85725">
              <a:buNone/>
            </a:pPr>
            <a:r>
              <a:rPr lang="en-GB" sz="3700" dirty="0"/>
              <a:t>V</a:t>
            </a:r>
            <a:r>
              <a:rPr lang="en-GB" sz="3700" b="1" dirty="0"/>
              <a:t>ictims 1 &amp; 2</a:t>
            </a:r>
          </a:p>
          <a:p>
            <a:pPr marL="85725" indent="-85725"/>
            <a:r>
              <a:rPr lang="en-GB" sz="3700" dirty="0"/>
              <a:t>You are a character who is made to feel less local because of the way you look.</a:t>
            </a:r>
            <a:r>
              <a:rPr lang="en-SG" sz="3700" dirty="0"/>
              <a:t> </a:t>
            </a:r>
            <a:r>
              <a:rPr lang="en-GB" sz="3700" dirty="0"/>
              <a:t>You respond to </a:t>
            </a:r>
            <a:r>
              <a:rPr lang="en-SG" sz="3700" dirty="0"/>
              <a:t>the casual racism in a healthy way. This makes you a hero as a survivor. </a:t>
            </a:r>
            <a:endParaRPr lang="en-GB" sz="3700" dirty="0"/>
          </a:p>
          <a:p>
            <a:pPr marL="85725" indent="-85725">
              <a:buNone/>
            </a:pPr>
            <a:r>
              <a:rPr lang="en-GB" sz="3700" b="1" dirty="0"/>
              <a:t>Offenders 1 &amp; 2</a:t>
            </a:r>
          </a:p>
          <a:p>
            <a:pPr marL="85725" indent="-85725"/>
            <a:r>
              <a:rPr lang="en-GB" sz="3700" dirty="0"/>
              <a:t>You are a character who makes the Victim(s) feel less local because of the way he/she looks. You become more inclusive after realising the hurt caused to the Victim(s).</a:t>
            </a:r>
          </a:p>
          <a:p>
            <a:pPr marL="85725" indent="-85725">
              <a:buNone/>
            </a:pPr>
            <a:r>
              <a:rPr lang="en-GB" sz="3700" b="1" dirty="0"/>
              <a:t>Friends 1 &amp; 2</a:t>
            </a:r>
          </a:p>
          <a:p>
            <a:pPr marL="85725" indent="-85725"/>
            <a:r>
              <a:rPr lang="en-SG" sz="3700" dirty="0"/>
              <a:t>You are a character who notices the casual racism, and helps the other characters look beyond judgements and stereotypes. Your advice can help the characters be more inclusive.</a:t>
            </a:r>
            <a:r>
              <a:rPr lang="en-GB" sz="3700" dirty="0"/>
              <a:t> </a:t>
            </a:r>
          </a:p>
          <a:p>
            <a:pPr marL="85725" indent="-85725">
              <a:buNone/>
            </a:pPr>
            <a:endParaRPr lang="en-GB" sz="3700" dirty="0"/>
          </a:p>
          <a:p>
            <a:pPr marL="85725" indent="-85725">
              <a:buNone/>
            </a:pPr>
            <a:r>
              <a:rPr lang="en-GB" sz="3700" dirty="0"/>
              <a:t>Note: Groups that have fewer than six members need to ensure that there is at least 1 Victim, 1 Offender and 1 Friend in your skit.</a:t>
            </a:r>
          </a:p>
          <a:p>
            <a:pPr marL="85725" indent="-85725">
              <a:buNone/>
            </a:pPr>
            <a:r>
              <a:rPr lang="en-SG" sz="3700" dirty="0"/>
              <a:t>Reminder: Your play should end with all characters wanting to help reduce casual racism. This means, every character gains from the experience.</a:t>
            </a:r>
          </a:p>
        </p:txBody>
      </p:sp>
      <p:sp>
        <p:nvSpPr>
          <p:cNvPr id="2" name="Date Placeholder 1">
            <a:extLst>
              <a:ext uri="{FF2B5EF4-FFF2-40B4-BE49-F238E27FC236}">
                <a16:creationId xmlns:a16="http://schemas.microsoft.com/office/drawing/2014/main" id="{B166AEB2-CCDA-4886-9925-083C9C4C696B}"/>
              </a:ext>
            </a:extLst>
          </p:cNvPr>
          <p:cNvSpPr>
            <a:spLocks noGrp="1"/>
          </p:cNvSpPr>
          <p:nvPr>
            <p:ph type="dt" sz="half" idx="10"/>
          </p:nvPr>
        </p:nvSpPr>
        <p:spPr/>
        <p:txBody>
          <a:bodyPr/>
          <a:lstStyle/>
          <a:p>
            <a:r>
              <a:rPr lang="en-US"/>
              <a:t>9 February 2021</a:t>
            </a:r>
          </a:p>
        </p:txBody>
      </p:sp>
      <p:sp>
        <p:nvSpPr>
          <p:cNvPr id="3" name="Footer Placeholder 2">
            <a:extLst>
              <a:ext uri="{FF2B5EF4-FFF2-40B4-BE49-F238E27FC236}">
                <a16:creationId xmlns:a16="http://schemas.microsoft.com/office/drawing/2014/main" id="{A7CFF16C-4083-46FC-9328-CA8308E7BF39}"/>
              </a:ext>
            </a:extLst>
          </p:cNvPr>
          <p:cNvSpPr>
            <a:spLocks noGrp="1"/>
          </p:cNvSpPr>
          <p:nvPr>
            <p:ph type="ftr" sz="quarter" idx="11"/>
          </p:nvPr>
        </p:nvSpPr>
        <p:spPr/>
        <p:txBody>
          <a:bodyPr/>
          <a:lstStyle/>
          <a:p>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9" name="Slide Number Placeholder 8">
            <a:extLst>
              <a:ext uri="{FF2B5EF4-FFF2-40B4-BE49-F238E27FC236}">
                <a16:creationId xmlns:a16="http://schemas.microsoft.com/office/drawing/2014/main" id="{61195DAA-479F-4FB0-BDD2-557F123B1AEB}"/>
              </a:ext>
            </a:extLst>
          </p:cNvPr>
          <p:cNvSpPr>
            <a:spLocks noGrp="1"/>
          </p:cNvSpPr>
          <p:nvPr>
            <p:ph type="sldNum" sz="quarter" idx="12"/>
          </p:nvPr>
        </p:nvSpPr>
        <p:spPr/>
        <p:txBody>
          <a:bodyPr/>
          <a:lstStyle/>
          <a:p>
            <a:fld id="{20A400F2-878E-F348-B2DE-238599701611}"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304469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92E2D-B88D-AF4C-9023-F1F5E61C1D13}"/>
              </a:ext>
            </a:extLst>
          </p:cNvPr>
          <p:cNvPicPr>
            <a:picLocks noChangeAspect="1"/>
          </p:cNvPicPr>
          <p:nvPr/>
        </p:nvPicPr>
        <p:blipFill>
          <a:blip r:embed="rId2"/>
          <a:stretch>
            <a:fillRect/>
          </a:stretch>
        </p:blipFill>
        <p:spPr>
          <a:xfrm>
            <a:off x="-1" y="0"/>
            <a:ext cx="12192001" cy="6858000"/>
          </a:xfrm>
          <a:prstGeom prst="rect">
            <a:avLst/>
          </a:prstGeom>
        </p:spPr>
      </p:pic>
      <p:sp>
        <p:nvSpPr>
          <p:cNvPr id="4" name="Title 3">
            <a:extLst>
              <a:ext uri="{FF2B5EF4-FFF2-40B4-BE49-F238E27FC236}">
                <a16:creationId xmlns:a16="http://schemas.microsoft.com/office/drawing/2014/main" id="{F5581268-1A9D-3946-A7EA-B9D7D926BEE8}"/>
              </a:ext>
            </a:extLst>
          </p:cNvPr>
          <p:cNvSpPr>
            <a:spLocks noGrp="1"/>
          </p:cNvSpPr>
          <p:nvPr>
            <p:ph type="title"/>
          </p:nvPr>
        </p:nvSpPr>
        <p:spPr>
          <a:xfrm>
            <a:off x="704851" y="136526"/>
            <a:ext cx="10650537" cy="468594"/>
          </a:xfrm>
          <a:solidFill>
            <a:schemeClr val="bg1"/>
          </a:solidFill>
          <a:ln>
            <a:solidFill>
              <a:schemeClr val="tx1"/>
            </a:solidFill>
          </a:ln>
        </p:spPr>
        <p:txBody>
          <a:bodyPr>
            <a:noAutofit/>
          </a:bodyPr>
          <a:lstStyle/>
          <a:p>
            <a:pPr algn="ctr"/>
            <a:r>
              <a:rPr lang="en-US" sz="3200" b="1" dirty="0">
                <a:effectLst>
                  <a:outerShdw blurRad="38100" dist="38100" dir="2700000" algn="tl">
                    <a:srgbClr val="000000">
                      <a:alpha val="43137"/>
                    </a:srgbClr>
                  </a:outerShdw>
                </a:effectLst>
              </a:rPr>
              <a:t>Group 3 - Racial jokes: “But they’re cool with it!”</a:t>
            </a:r>
          </a:p>
        </p:txBody>
      </p:sp>
      <p:sp>
        <p:nvSpPr>
          <p:cNvPr id="5" name="Text Placeholder 4">
            <a:extLst>
              <a:ext uri="{FF2B5EF4-FFF2-40B4-BE49-F238E27FC236}">
                <a16:creationId xmlns:a16="http://schemas.microsoft.com/office/drawing/2014/main" id="{C2184160-FF65-9944-A9B5-0C3D09F31F8D}"/>
              </a:ext>
            </a:extLst>
          </p:cNvPr>
          <p:cNvSpPr>
            <a:spLocks noGrp="1"/>
          </p:cNvSpPr>
          <p:nvPr>
            <p:ph type="body" idx="1"/>
          </p:nvPr>
        </p:nvSpPr>
        <p:spPr>
          <a:xfrm>
            <a:off x="704852" y="687972"/>
            <a:ext cx="5314948" cy="468594"/>
          </a:xfrm>
          <a:solidFill>
            <a:schemeClr val="bg1"/>
          </a:solidFill>
          <a:ln w="12700">
            <a:solidFill>
              <a:schemeClr val="tx1"/>
            </a:solidFill>
          </a:ln>
        </p:spPr>
        <p:txBody>
          <a:bodyPr>
            <a:normAutofit/>
          </a:bodyPr>
          <a:lstStyle/>
          <a:p>
            <a:pPr algn="ctr"/>
            <a:r>
              <a:rPr lang="en-US" dirty="0"/>
              <a:t>Group Instructions</a:t>
            </a:r>
          </a:p>
        </p:txBody>
      </p:sp>
      <p:sp>
        <p:nvSpPr>
          <p:cNvPr id="6" name="Content Placeholder 5">
            <a:extLst>
              <a:ext uri="{FF2B5EF4-FFF2-40B4-BE49-F238E27FC236}">
                <a16:creationId xmlns:a16="http://schemas.microsoft.com/office/drawing/2014/main" id="{4B3DBA8C-D75B-8249-AD20-58CB88CCB84B}"/>
              </a:ext>
            </a:extLst>
          </p:cNvPr>
          <p:cNvSpPr>
            <a:spLocks noGrp="1"/>
          </p:cNvSpPr>
          <p:nvPr>
            <p:ph sz="half" idx="2"/>
          </p:nvPr>
        </p:nvSpPr>
        <p:spPr>
          <a:xfrm>
            <a:off x="704851" y="1293091"/>
            <a:ext cx="5314950" cy="4756727"/>
          </a:xfrm>
          <a:solidFill>
            <a:schemeClr val="bg1"/>
          </a:solidFill>
          <a:ln w="12700">
            <a:solidFill>
              <a:schemeClr val="tx1"/>
            </a:solidFill>
          </a:ln>
        </p:spPr>
        <p:txBody>
          <a:bodyPr>
            <a:normAutofit fontScale="32500" lnSpcReduction="20000"/>
          </a:bodyPr>
          <a:lstStyle/>
          <a:p>
            <a:pPr marL="0" indent="0">
              <a:buNone/>
            </a:pPr>
            <a:endParaRPr lang="en-GB" sz="3300" b="1" dirty="0"/>
          </a:p>
          <a:p>
            <a:pPr marL="0" indent="0">
              <a:buNone/>
            </a:pPr>
            <a:r>
              <a:rPr lang="en-US" sz="3700" b="1" dirty="0">
                <a:effectLst/>
                <a:latin typeface="Calibri" panose="020F0502020204030204" pitchFamily="34" charset="0"/>
                <a:ea typeface="Times New Roman" panose="02020603050405020304" pitchFamily="18" charset="0"/>
                <a:cs typeface="Calibri" panose="020F0502020204030204" pitchFamily="34" charset="0"/>
              </a:rPr>
              <a:t>Read &amp; Discuss</a:t>
            </a:r>
            <a:endParaRPr lang="en-SG" sz="3700" dirty="0">
              <a:effectLst/>
              <a:latin typeface="Calibri" panose="020F0502020204030204" pitchFamily="34" charset="0"/>
              <a:ea typeface="Times New Roman" panose="02020603050405020304" pitchFamily="18"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Read the article “Racial jokes: ‘But they’re cool with it!’”.</a:t>
            </a:r>
          </a:p>
          <a:p>
            <a:pPr marL="85725" indent="-85725"/>
            <a:r>
              <a:rPr lang="en-GB" sz="3700" dirty="0">
                <a:latin typeface="Calibri" panose="020F0502020204030204" pitchFamily="34" charset="0"/>
                <a:cs typeface="Calibri" panose="020F0502020204030204" pitchFamily="34" charset="0"/>
              </a:rPr>
              <a:t>Discuss and come up with a 10-minute one-act play based on any part of the article or the illustration. </a:t>
            </a:r>
          </a:p>
          <a:p>
            <a:pPr marL="85725" indent="-85725">
              <a:buNone/>
            </a:pPr>
            <a:r>
              <a:rPr lang="en-GB" sz="3700" b="1" dirty="0">
                <a:latin typeface="Calibri" panose="020F0502020204030204" pitchFamily="34" charset="0"/>
                <a:cs typeface="Calibri" panose="020F0502020204030204" pitchFamily="34" charset="0"/>
              </a:rPr>
              <a:t>Define the Characters</a:t>
            </a:r>
          </a:p>
          <a:p>
            <a:pPr marL="85725" indent="-85725"/>
            <a:r>
              <a:rPr lang="en-GB" sz="3700" dirty="0">
                <a:latin typeface="Calibri" panose="020F0502020204030204" pitchFamily="34" charset="0"/>
                <a:cs typeface="Calibri" panose="020F0502020204030204" pitchFamily="34" charset="0"/>
              </a:rPr>
              <a:t>Who are the characters?</a:t>
            </a:r>
          </a:p>
          <a:p>
            <a:pPr marL="85725" indent="-85725"/>
            <a:r>
              <a:rPr lang="en-GB" sz="3700" dirty="0">
                <a:latin typeface="Calibri" panose="020F0502020204030204" pitchFamily="34" charset="0"/>
                <a:cs typeface="Calibri" panose="020F0502020204030204" pitchFamily="34" charset="0"/>
              </a:rPr>
              <a:t>What will each of their personalities be like?</a:t>
            </a:r>
          </a:p>
          <a:p>
            <a:pPr marL="85725" indent="-85725"/>
            <a:r>
              <a:rPr lang="en-GB" sz="3700" dirty="0">
                <a:latin typeface="Calibri" panose="020F0502020204030204" pitchFamily="34" charset="0"/>
                <a:cs typeface="Calibri" panose="020F0502020204030204" pitchFamily="34" charset="0"/>
              </a:rPr>
              <a:t>How will they look and behave?</a:t>
            </a:r>
          </a:p>
          <a:p>
            <a:pPr marL="0" indent="0">
              <a:buNone/>
            </a:pPr>
            <a:r>
              <a:rPr lang="en-GB" sz="3700" b="1" dirty="0">
                <a:latin typeface="Calibri" panose="020F0502020204030204" pitchFamily="34" charset="0"/>
                <a:cs typeface="Calibri" panose="020F0502020204030204" pitchFamily="34" charset="0"/>
              </a:rPr>
              <a:t>Develop your play</a:t>
            </a:r>
          </a:p>
          <a:p>
            <a:pPr marL="85725" indent="-85725"/>
            <a:r>
              <a:rPr lang="en-GB" sz="3700" dirty="0">
                <a:latin typeface="Calibri" panose="020F0502020204030204" pitchFamily="34" charset="0"/>
                <a:cs typeface="Calibri" panose="020F0502020204030204" pitchFamily="34" charset="0"/>
              </a:rPr>
              <a:t>Where and when does your story take place? </a:t>
            </a:r>
          </a:p>
          <a:p>
            <a:pPr marL="85725" indent="-85725"/>
            <a:r>
              <a:rPr lang="en-GB" sz="3700" dirty="0">
                <a:latin typeface="Calibri" panose="020F0502020204030204" pitchFamily="34" charset="0"/>
                <a:cs typeface="Calibri" panose="020F0502020204030204" pitchFamily="34" charset="0"/>
              </a:rPr>
              <a:t>How were the Victims made to feel bad because of insensitive jokes?</a:t>
            </a:r>
          </a:p>
          <a:p>
            <a:pPr marL="85725" indent="-85725"/>
            <a:r>
              <a:rPr lang="en-GB" sz="3700" dirty="0">
                <a:latin typeface="Calibri" panose="020F0502020204030204" pitchFamily="34" charset="0"/>
                <a:cs typeface="Calibri" panose="020F0502020204030204" pitchFamily="34" charset="0"/>
              </a:rPr>
              <a:t>What do the Victims say that is both empowered and kind? </a:t>
            </a:r>
          </a:p>
          <a:p>
            <a:pPr marL="85725" indent="-85725"/>
            <a:r>
              <a:rPr lang="en-GB" sz="3700" dirty="0">
                <a:latin typeface="Calibri" panose="020F0502020204030204" pitchFamily="34" charset="0"/>
                <a:cs typeface="Calibri" panose="020F0502020204030204" pitchFamily="34" charset="0"/>
              </a:rPr>
              <a:t>In what ways do the Friends help in this situation? </a:t>
            </a:r>
          </a:p>
          <a:p>
            <a:pPr marL="85725" indent="-85725"/>
            <a:r>
              <a:rPr lang="en-GB" sz="3700" dirty="0">
                <a:effectLst/>
                <a:latin typeface="Calibri" panose="020F0502020204030204" pitchFamily="34" charset="0"/>
                <a:ea typeface="Times New Roman" panose="02020603050405020304" pitchFamily="18" charset="0"/>
                <a:cs typeface="Calibri" panose="020F0502020204030204" pitchFamily="34" charset="0"/>
              </a:rPr>
              <a:t>When the Offenders realise their casual racism, what do they say or do? </a:t>
            </a:r>
            <a:endParaRPr lang="en-GB" sz="3700" dirty="0">
              <a:latin typeface="Calibri" panose="020F0502020204030204" pitchFamily="34"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How does the story end happily for everyone? </a:t>
            </a:r>
          </a:p>
          <a:p>
            <a:pPr marL="85725" indent="-85725"/>
            <a:r>
              <a:rPr lang="en-GB" sz="3700" dirty="0">
                <a:latin typeface="Calibri" panose="020F0502020204030204" pitchFamily="34" charset="0"/>
                <a:cs typeface="Calibri" panose="020F0502020204030204" pitchFamily="34" charset="0"/>
              </a:rPr>
              <a:t>What do you want your audience to learn or take home from your skit? </a:t>
            </a:r>
          </a:p>
          <a:p>
            <a:pPr marL="85725" indent="-85725">
              <a:buNone/>
            </a:pPr>
            <a:r>
              <a:rPr lang="en-GB" sz="3700" b="1" dirty="0">
                <a:latin typeface="Calibri" panose="020F0502020204030204" pitchFamily="34" charset="0"/>
                <a:cs typeface="Calibri" panose="020F0502020204030204" pitchFamily="34" charset="0"/>
              </a:rPr>
              <a:t>Set the stage</a:t>
            </a:r>
            <a:endParaRPr lang="en-GB" sz="3700" dirty="0">
              <a:latin typeface="Calibri" panose="020F0502020204030204" pitchFamily="34" charset="0"/>
              <a:cs typeface="Calibri" panose="020F0502020204030204" pitchFamily="34" charset="0"/>
            </a:endParaRPr>
          </a:p>
          <a:p>
            <a:pPr marL="85725" indent="-85725"/>
            <a:r>
              <a:rPr lang="en-GB" sz="3700" dirty="0">
                <a:latin typeface="Calibri" panose="020F0502020204030204" pitchFamily="34" charset="0"/>
                <a:cs typeface="Calibri" panose="020F0502020204030204" pitchFamily="34" charset="0"/>
              </a:rPr>
              <a:t>What are some simple props you can use to help you tell your story?</a:t>
            </a:r>
          </a:p>
          <a:p>
            <a:pPr marL="0" indent="0">
              <a:buNone/>
            </a:pPr>
            <a:endParaRPr lang="en-US" dirty="0"/>
          </a:p>
        </p:txBody>
      </p:sp>
      <p:sp>
        <p:nvSpPr>
          <p:cNvPr id="7" name="Text Placeholder 6">
            <a:extLst>
              <a:ext uri="{FF2B5EF4-FFF2-40B4-BE49-F238E27FC236}">
                <a16:creationId xmlns:a16="http://schemas.microsoft.com/office/drawing/2014/main" id="{8EC8690A-A21D-C54F-BF59-641704D8ED91}"/>
              </a:ext>
            </a:extLst>
          </p:cNvPr>
          <p:cNvSpPr>
            <a:spLocks noGrp="1"/>
          </p:cNvSpPr>
          <p:nvPr>
            <p:ph type="body" sz="quarter" idx="3"/>
          </p:nvPr>
        </p:nvSpPr>
        <p:spPr>
          <a:xfrm>
            <a:off x="6170612" y="687971"/>
            <a:ext cx="5183188" cy="468594"/>
          </a:xfrm>
          <a:solidFill>
            <a:schemeClr val="bg1"/>
          </a:solidFill>
          <a:ln w="12700">
            <a:solidFill>
              <a:schemeClr val="tx1"/>
            </a:solidFill>
          </a:ln>
        </p:spPr>
        <p:txBody>
          <a:bodyPr>
            <a:normAutofit/>
          </a:bodyPr>
          <a:lstStyle/>
          <a:p>
            <a:pPr algn="ctr"/>
            <a:r>
              <a:rPr lang="en-US" dirty="0"/>
              <a:t>Character Roles</a:t>
            </a:r>
          </a:p>
        </p:txBody>
      </p:sp>
      <p:sp>
        <p:nvSpPr>
          <p:cNvPr id="8" name="Content Placeholder 7">
            <a:extLst>
              <a:ext uri="{FF2B5EF4-FFF2-40B4-BE49-F238E27FC236}">
                <a16:creationId xmlns:a16="http://schemas.microsoft.com/office/drawing/2014/main" id="{FDB510B3-F82F-AE48-9C79-50D48412A110}"/>
              </a:ext>
            </a:extLst>
          </p:cNvPr>
          <p:cNvSpPr>
            <a:spLocks noGrp="1"/>
          </p:cNvSpPr>
          <p:nvPr>
            <p:ph sz="quarter" idx="4"/>
          </p:nvPr>
        </p:nvSpPr>
        <p:spPr>
          <a:xfrm>
            <a:off x="6172200" y="1293091"/>
            <a:ext cx="5183188" cy="4147127"/>
          </a:xfrm>
          <a:solidFill>
            <a:schemeClr val="bg1"/>
          </a:solidFill>
          <a:ln w="12700">
            <a:solidFill>
              <a:schemeClr val="tx1"/>
            </a:solidFill>
          </a:ln>
        </p:spPr>
        <p:txBody>
          <a:bodyPr>
            <a:noAutofit/>
          </a:bodyPr>
          <a:lstStyle/>
          <a:p>
            <a:pPr marL="85725" indent="-85725">
              <a:buNone/>
            </a:pPr>
            <a:r>
              <a:rPr lang="en-GB" sz="200" dirty="0"/>
              <a:t>  </a:t>
            </a:r>
          </a:p>
          <a:p>
            <a:pPr marL="85725" indent="-85725">
              <a:buNone/>
            </a:pPr>
            <a:r>
              <a:rPr lang="en-GB" sz="1200" dirty="0"/>
              <a:t>V</a:t>
            </a:r>
            <a:r>
              <a:rPr lang="en-GB" sz="1200" b="1" dirty="0"/>
              <a:t>ictims 1 &amp; 2</a:t>
            </a:r>
          </a:p>
          <a:p>
            <a:pPr marL="85725" indent="-85725"/>
            <a:r>
              <a:rPr lang="en-GB" sz="1200" dirty="0"/>
              <a:t>You are a character who is made to feel bad because of insensitive jokes. You respond to </a:t>
            </a:r>
            <a:r>
              <a:rPr lang="en-SG" sz="1200" dirty="0"/>
              <a:t>the casual racism in a healthy way. This makes you a hero as a survivor. </a:t>
            </a:r>
            <a:endParaRPr lang="en-GB" sz="1200" dirty="0"/>
          </a:p>
          <a:p>
            <a:pPr marL="85725" indent="-85725">
              <a:buNone/>
            </a:pPr>
            <a:r>
              <a:rPr lang="en-GB" sz="1200" b="1" dirty="0"/>
              <a:t>Offenders 1 &amp; 2</a:t>
            </a:r>
          </a:p>
          <a:p>
            <a:pPr marL="85725" indent="-85725"/>
            <a:r>
              <a:rPr lang="en-GB" sz="1200" dirty="0"/>
              <a:t>You are a character who makes the Victim feel bad with your insensitive joke. You make the situation right after realising the hurt the insensitive jokes have caused.</a:t>
            </a:r>
          </a:p>
          <a:p>
            <a:pPr marL="85725" indent="-85725">
              <a:buNone/>
            </a:pPr>
            <a:r>
              <a:rPr lang="en-GB" sz="1200" b="1" dirty="0"/>
              <a:t>Friends 1 &amp; 2</a:t>
            </a:r>
          </a:p>
          <a:p>
            <a:pPr marL="85725" indent="-85725"/>
            <a:r>
              <a:rPr lang="en-SG" sz="1200" dirty="0"/>
              <a:t>You are a character who notices the casual racism, and makes the offenders realise their mistakes and the hurt they cause. Your advice can help</a:t>
            </a:r>
            <a:r>
              <a:rPr lang="en-GB" sz="1200" dirty="0"/>
              <a:t> the characters be more understanding and kind.</a:t>
            </a:r>
          </a:p>
          <a:p>
            <a:pPr marL="85725" indent="-85725">
              <a:buNone/>
            </a:pPr>
            <a:endParaRPr lang="en-GB" sz="1200" dirty="0"/>
          </a:p>
          <a:p>
            <a:pPr marL="85725" indent="-85725">
              <a:buNone/>
            </a:pPr>
            <a:r>
              <a:rPr lang="en-GB" sz="1200" dirty="0"/>
              <a:t>Note: Groups that have fewer than six members need to ensure that there is at least 1 Victim, 1 Offender and 1 Friend in your skit.</a:t>
            </a:r>
          </a:p>
          <a:p>
            <a:pPr marL="85725" indent="-85725">
              <a:buNone/>
            </a:pPr>
            <a:r>
              <a:rPr lang="en-SG" sz="1200" dirty="0"/>
              <a:t>Reminder: Your play should end with all characters wanting to help reduce casual racism. This means, every character gains from the experience.</a:t>
            </a:r>
          </a:p>
        </p:txBody>
      </p:sp>
      <p:sp>
        <p:nvSpPr>
          <p:cNvPr id="2" name="Date Placeholder 1">
            <a:extLst>
              <a:ext uri="{FF2B5EF4-FFF2-40B4-BE49-F238E27FC236}">
                <a16:creationId xmlns:a16="http://schemas.microsoft.com/office/drawing/2014/main" id="{38F87808-73F2-4DDA-A1EB-24D0CF9E8E5F}"/>
              </a:ext>
            </a:extLst>
          </p:cNvPr>
          <p:cNvSpPr>
            <a:spLocks noGrp="1"/>
          </p:cNvSpPr>
          <p:nvPr>
            <p:ph type="dt" sz="half" idx="10"/>
          </p:nvPr>
        </p:nvSpPr>
        <p:spPr/>
        <p:txBody>
          <a:bodyPr/>
          <a:lstStyle/>
          <a:p>
            <a:r>
              <a:rPr lang="en-US" dirty="0">
                <a:solidFill>
                  <a:schemeClr val="bg1"/>
                </a:solidFill>
              </a:rPr>
              <a:t>9 February 2021</a:t>
            </a:r>
          </a:p>
        </p:txBody>
      </p:sp>
      <p:sp>
        <p:nvSpPr>
          <p:cNvPr id="9" name="Footer Placeholder 8">
            <a:extLst>
              <a:ext uri="{FF2B5EF4-FFF2-40B4-BE49-F238E27FC236}">
                <a16:creationId xmlns:a16="http://schemas.microsoft.com/office/drawing/2014/main" id="{B4B261A9-E8F8-4879-A034-5BDCA60D63BF}"/>
              </a:ext>
            </a:extLst>
          </p:cNvPr>
          <p:cNvSpPr>
            <a:spLocks noGrp="1"/>
          </p:cNvSpPr>
          <p:nvPr>
            <p:ph type="ftr" sz="quarter" idx="11"/>
          </p:nvPr>
        </p:nvSpPr>
        <p:spPr/>
        <p:txBody>
          <a:bodyPr/>
          <a:lstStyle/>
          <a:p>
            <a:r>
              <a:rPr lang="en-US" sz="1200" b="1" dirty="0">
                <a:solidFill>
                  <a:schemeClr val="tx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10" name="Slide Number Placeholder 9">
            <a:extLst>
              <a:ext uri="{FF2B5EF4-FFF2-40B4-BE49-F238E27FC236}">
                <a16:creationId xmlns:a16="http://schemas.microsoft.com/office/drawing/2014/main" id="{D79B9131-B169-4AEF-8179-D5A8A7A35358}"/>
              </a:ext>
            </a:extLst>
          </p:cNvPr>
          <p:cNvSpPr>
            <a:spLocks noGrp="1"/>
          </p:cNvSpPr>
          <p:nvPr>
            <p:ph type="sldNum" sz="quarter" idx="12"/>
          </p:nvPr>
        </p:nvSpPr>
        <p:spPr/>
        <p:txBody>
          <a:bodyPr/>
          <a:lstStyle/>
          <a:p>
            <a:fld id="{20A400F2-878E-F348-B2DE-238599701611}" type="slidenum">
              <a:rPr lang="en-US" b="1" smtClean="0">
                <a:solidFill>
                  <a:schemeClr val="bg1"/>
                </a:solidFill>
              </a:rPr>
              <a:t>8</a:t>
            </a:fld>
            <a:endParaRPr lang="en-US" b="1" dirty="0">
              <a:solidFill>
                <a:schemeClr val="bg1"/>
              </a:solidFill>
            </a:endParaRPr>
          </a:p>
        </p:txBody>
      </p:sp>
    </p:spTree>
    <p:extLst>
      <p:ext uri="{BB962C8B-B14F-4D97-AF65-F5344CB8AC3E}">
        <p14:creationId xmlns:p14="http://schemas.microsoft.com/office/powerpoint/2010/main" val="342691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E88D9-303C-864F-BF44-1603CD6C792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5581268-1A9D-3946-A7EA-B9D7D926BEE8}"/>
              </a:ext>
            </a:extLst>
          </p:cNvPr>
          <p:cNvSpPr>
            <a:spLocks noGrp="1"/>
          </p:cNvSpPr>
          <p:nvPr>
            <p:ph type="title"/>
          </p:nvPr>
        </p:nvSpPr>
        <p:spPr>
          <a:xfrm>
            <a:off x="839788" y="365125"/>
            <a:ext cx="10515600" cy="468593"/>
          </a:xfrm>
          <a:solidFill>
            <a:schemeClr val="bg1"/>
          </a:solidFill>
          <a:ln>
            <a:solidFill>
              <a:schemeClr val="tx1"/>
            </a:solidFill>
          </a:ln>
        </p:spPr>
        <p:txBody>
          <a:bodyPr>
            <a:noAutofit/>
          </a:bodyPr>
          <a:lstStyle/>
          <a:p>
            <a:pPr algn="ctr"/>
            <a:r>
              <a:rPr lang="en-US" sz="3200" b="1" dirty="0">
                <a:effectLst>
                  <a:outerShdw blurRad="38100" dist="38100" dir="2700000" algn="tl">
                    <a:srgbClr val="000000">
                      <a:alpha val="43137"/>
                    </a:srgbClr>
                  </a:outerShdw>
                </a:effectLst>
              </a:rPr>
              <a:t>Group 4 – Language can be a weapon</a:t>
            </a:r>
          </a:p>
        </p:txBody>
      </p:sp>
      <p:sp>
        <p:nvSpPr>
          <p:cNvPr id="5" name="Text Placeholder 4">
            <a:extLst>
              <a:ext uri="{FF2B5EF4-FFF2-40B4-BE49-F238E27FC236}">
                <a16:creationId xmlns:a16="http://schemas.microsoft.com/office/drawing/2014/main" id="{C2184160-FF65-9944-A9B5-0C3D09F31F8D}"/>
              </a:ext>
            </a:extLst>
          </p:cNvPr>
          <p:cNvSpPr>
            <a:spLocks noGrp="1"/>
          </p:cNvSpPr>
          <p:nvPr>
            <p:ph type="body" idx="1"/>
          </p:nvPr>
        </p:nvSpPr>
        <p:spPr>
          <a:xfrm>
            <a:off x="862014" y="912945"/>
            <a:ext cx="5157787" cy="419528"/>
          </a:xfrm>
          <a:solidFill>
            <a:schemeClr val="bg1"/>
          </a:solidFill>
          <a:ln w="12700">
            <a:solidFill>
              <a:schemeClr val="tx1"/>
            </a:solidFill>
          </a:ln>
        </p:spPr>
        <p:txBody>
          <a:bodyPr>
            <a:normAutofit lnSpcReduction="10000"/>
          </a:bodyPr>
          <a:lstStyle/>
          <a:p>
            <a:pPr algn="ctr"/>
            <a:r>
              <a:rPr lang="en-US" dirty="0"/>
              <a:t>Group Instructions</a:t>
            </a:r>
          </a:p>
        </p:txBody>
      </p:sp>
      <p:sp>
        <p:nvSpPr>
          <p:cNvPr id="6" name="Content Placeholder 5">
            <a:extLst>
              <a:ext uri="{FF2B5EF4-FFF2-40B4-BE49-F238E27FC236}">
                <a16:creationId xmlns:a16="http://schemas.microsoft.com/office/drawing/2014/main" id="{4B3DBA8C-D75B-8249-AD20-58CB88CCB84B}"/>
              </a:ext>
            </a:extLst>
          </p:cNvPr>
          <p:cNvSpPr>
            <a:spLocks noGrp="1"/>
          </p:cNvSpPr>
          <p:nvPr>
            <p:ph sz="half" idx="2"/>
          </p:nvPr>
        </p:nvSpPr>
        <p:spPr>
          <a:xfrm>
            <a:off x="862014" y="1414594"/>
            <a:ext cx="5157787" cy="4950571"/>
          </a:xfrm>
          <a:solidFill>
            <a:schemeClr val="bg1"/>
          </a:solidFill>
          <a:ln w="12700">
            <a:solidFill>
              <a:schemeClr val="tx1"/>
            </a:solidFill>
          </a:ln>
        </p:spPr>
        <p:txBody>
          <a:bodyPr>
            <a:normAutofit fontScale="32500" lnSpcReduction="20000"/>
          </a:bodyPr>
          <a:lstStyle/>
          <a:p>
            <a:pPr marL="0" indent="0">
              <a:buNone/>
            </a:pPr>
            <a:endParaRPr lang="en-GB" b="1" dirty="0"/>
          </a:p>
          <a:p>
            <a:pPr marL="0" indent="0">
              <a:buNone/>
            </a:pPr>
            <a:r>
              <a:rPr lang="en-US" sz="3700" b="1" dirty="0">
                <a:effectLst/>
                <a:ea typeface="Times New Roman" panose="02020603050405020304" pitchFamily="18" charset="0"/>
                <a:cs typeface="Calibri" panose="020F0502020204030204" pitchFamily="34" charset="0"/>
              </a:rPr>
              <a:t>Read &amp; Discuss</a:t>
            </a:r>
            <a:endParaRPr lang="en-SG" sz="3700" dirty="0">
              <a:effectLst/>
              <a:ea typeface="Times New Roman" panose="02020603050405020304" pitchFamily="18" charset="0"/>
              <a:cs typeface="Calibri" panose="020F0502020204030204" pitchFamily="34" charset="0"/>
            </a:endParaRPr>
          </a:p>
          <a:p>
            <a:pPr marL="85725" indent="-85725"/>
            <a:r>
              <a:rPr lang="en-GB" sz="3700" dirty="0"/>
              <a:t>Read the story “Language can be a weapon”.</a:t>
            </a:r>
          </a:p>
          <a:p>
            <a:pPr marL="85725" indent="-85725"/>
            <a:r>
              <a:rPr lang="en-GB" sz="3700" dirty="0"/>
              <a:t>Discuss and come up with a 10-minute one-act play based on any part of the article or the illustration. </a:t>
            </a:r>
          </a:p>
          <a:p>
            <a:pPr marL="85725" indent="-85725">
              <a:buNone/>
            </a:pPr>
            <a:r>
              <a:rPr lang="en-GB" sz="3700" b="1" dirty="0"/>
              <a:t>Define the Characters</a:t>
            </a:r>
          </a:p>
          <a:p>
            <a:pPr marL="85725" indent="-85725"/>
            <a:r>
              <a:rPr lang="en-GB" sz="3700" dirty="0"/>
              <a:t>Who are the characters?</a:t>
            </a:r>
          </a:p>
          <a:p>
            <a:pPr marL="85725" indent="-85725"/>
            <a:r>
              <a:rPr lang="en-GB" sz="3700" dirty="0"/>
              <a:t>What will each of their personalities be like?</a:t>
            </a:r>
          </a:p>
          <a:p>
            <a:pPr marL="85725" indent="-85725"/>
            <a:r>
              <a:rPr lang="en-GB" sz="3700" dirty="0"/>
              <a:t>How will they look and behave?</a:t>
            </a:r>
          </a:p>
          <a:p>
            <a:pPr marL="0" indent="0">
              <a:buNone/>
            </a:pPr>
            <a:r>
              <a:rPr lang="en-GB" sz="3700" b="1" dirty="0"/>
              <a:t>Develop your play</a:t>
            </a:r>
          </a:p>
          <a:p>
            <a:pPr marL="85725" indent="-85725"/>
            <a:r>
              <a:rPr lang="en-GB" sz="3700" dirty="0"/>
              <a:t>Where and when does your story take place? </a:t>
            </a:r>
          </a:p>
          <a:p>
            <a:pPr marL="85725" indent="-85725"/>
            <a:r>
              <a:rPr lang="en-GB" sz="3700" dirty="0"/>
              <a:t>How was language used as a weapon to hurt the Victims?</a:t>
            </a:r>
          </a:p>
          <a:p>
            <a:pPr marL="85725" indent="-85725"/>
            <a:r>
              <a:rPr lang="en-GB" sz="3700" dirty="0"/>
              <a:t>What do the Victims say that is both empowered and kind? </a:t>
            </a:r>
          </a:p>
          <a:p>
            <a:pPr marL="85725" indent="-85725"/>
            <a:r>
              <a:rPr lang="en-GB" sz="3700" dirty="0"/>
              <a:t>In what ways do the Friends help in this situation? </a:t>
            </a:r>
          </a:p>
          <a:p>
            <a:pPr marL="85725" indent="-85725"/>
            <a:r>
              <a:rPr lang="en-GB" sz="3700" dirty="0">
                <a:effectLst/>
                <a:ea typeface="Times New Roman" panose="02020603050405020304" pitchFamily="18" charset="0"/>
                <a:cs typeface="Courier New" panose="02070309020205020404" pitchFamily="49" charset="0"/>
              </a:rPr>
              <a:t>When the Offenders realise their casual racism, what do they say or do? </a:t>
            </a:r>
            <a:endParaRPr lang="en-GB" sz="3700" dirty="0"/>
          </a:p>
          <a:p>
            <a:pPr marL="85725" indent="-85725"/>
            <a:r>
              <a:rPr lang="en-GB" sz="3700" dirty="0"/>
              <a:t>How does the story end happily for everyone? </a:t>
            </a:r>
          </a:p>
          <a:p>
            <a:pPr marL="85725" indent="-85725"/>
            <a:r>
              <a:rPr lang="en-GB" sz="3700" dirty="0"/>
              <a:t>What do you want your audience to learn or take home from your skit? </a:t>
            </a:r>
          </a:p>
          <a:p>
            <a:pPr marL="85725" indent="-85725">
              <a:buNone/>
            </a:pPr>
            <a:r>
              <a:rPr lang="en-GB" sz="3700" b="1" dirty="0"/>
              <a:t>Set the stage</a:t>
            </a:r>
            <a:endParaRPr lang="en-GB" sz="3700" dirty="0"/>
          </a:p>
          <a:p>
            <a:pPr marL="85725" indent="-85725"/>
            <a:r>
              <a:rPr lang="en-GB" sz="3700" dirty="0"/>
              <a:t>What are some simple props you can use to help you tell your story?</a:t>
            </a:r>
          </a:p>
          <a:p>
            <a:pPr marL="0" indent="0">
              <a:buNone/>
            </a:pPr>
            <a:endParaRPr lang="en-US" dirty="0"/>
          </a:p>
        </p:txBody>
      </p:sp>
      <p:sp>
        <p:nvSpPr>
          <p:cNvPr id="7" name="Text Placeholder 6">
            <a:extLst>
              <a:ext uri="{FF2B5EF4-FFF2-40B4-BE49-F238E27FC236}">
                <a16:creationId xmlns:a16="http://schemas.microsoft.com/office/drawing/2014/main" id="{8EC8690A-A21D-C54F-BF59-641704D8ED91}"/>
              </a:ext>
            </a:extLst>
          </p:cNvPr>
          <p:cNvSpPr>
            <a:spLocks noGrp="1"/>
          </p:cNvSpPr>
          <p:nvPr>
            <p:ph type="body" sz="quarter" idx="3"/>
          </p:nvPr>
        </p:nvSpPr>
        <p:spPr>
          <a:xfrm>
            <a:off x="6172200" y="924653"/>
            <a:ext cx="5183188" cy="399005"/>
          </a:xfrm>
          <a:solidFill>
            <a:schemeClr val="bg1"/>
          </a:solidFill>
          <a:ln w="12700">
            <a:solidFill>
              <a:schemeClr val="tx1"/>
            </a:solidFill>
          </a:ln>
        </p:spPr>
        <p:txBody>
          <a:bodyPr>
            <a:normAutofit lnSpcReduction="10000"/>
          </a:bodyPr>
          <a:lstStyle/>
          <a:p>
            <a:pPr algn="ctr"/>
            <a:r>
              <a:rPr lang="en-US" dirty="0"/>
              <a:t>Character Roles</a:t>
            </a:r>
          </a:p>
        </p:txBody>
      </p:sp>
      <p:sp>
        <p:nvSpPr>
          <p:cNvPr id="8" name="Content Placeholder 7">
            <a:extLst>
              <a:ext uri="{FF2B5EF4-FFF2-40B4-BE49-F238E27FC236}">
                <a16:creationId xmlns:a16="http://schemas.microsoft.com/office/drawing/2014/main" id="{FDB510B3-F82F-AE48-9C79-50D48412A110}"/>
              </a:ext>
            </a:extLst>
          </p:cNvPr>
          <p:cNvSpPr>
            <a:spLocks noGrp="1"/>
          </p:cNvSpPr>
          <p:nvPr>
            <p:ph sz="quarter" idx="4"/>
          </p:nvPr>
        </p:nvSpPr>
        <p:spPr>
          <a:xfrm>
            <a:off x="6172200" y="1414593"/>
            <a:ext cx="5183188" cy="3831662"/>
          </a:xfrm>
          <a:solidFill>
            <a:schemeClr val="bg1"/>
          </a:solidFill>
          <a:ln w="12700">
            <a:solidFill>
              <a:schemeClr val="tx1"/>
            </a:solidFill>
          </a:ln>
        </p:spPr>
        <p:txBody>
          <a:bodyPr>
            <a:noAutofit/>
          </a:bodyPr>
          <a:lstStyle/>
          <a:p>
            <a:pPr marL="85725" indent="-85725">
              <a:buNone/>
            </a:pPr>
            <a:r>
              <a:rPr lang="en-GB" sz="200" dirty="0"/>
              <a:t>  </a:t>
            </a:r>
          </a:p>
          <a:p>
            <a:pPr marL="85725" indent="-85725">
              <a:buNone/>
            </a:pPr>
            <a:r>
              <a:rPr lang="en-GB" sz="1200" dirty="0"/>
              <a:t>V</a:t>
            </a:r>
            <a:r>
              <a:rPr lang="en-GB" sz="1200" b="1" dirty="0"/>
              <a:t>ictims 1 &amp; 2</a:t>
            </a:r>
          </a:p>
          <a:p>
            <a:pPr marL="85725" indent="-85725"/>
            <a:r>
              <a:rPr lang="en-GB" sz="1200" dirty="0"/>
              <a:t>You are a character who feels hurt by the language used. You respond to </a:t>
            </a:r>
            <a:r>
              <a:rPr lang="en-SG" sz="1200" dirty="0"/>
              <a:t>the casual racism in a healthy way. This makes you a hero as a survivor. </a:t>
            </a:r>
          </a:p>
          <a:p>
            <a:pPr marL="0" indent="0">
              <a:buNone/>
            </a:pPr>
            <a:r>
              <a:rPr lang="en-GB" sz="1200" b="1" dirty="0"/>
              <a:t>Offenders 1 &amp; 2</a:t>
            </a:r>
          </a:p>
          <a:p>
            <a:pPr marL="85725" indent="-85725"/>
            <a:r>
              <a:rPr lang="en-GB" sz="1200" dirty="0"/>
              <a:t>You are a character who hurts the Victim by using language as a weapon. You </a:t>
            </a:r>
            <a:r>
              <a:rPr lang="en-SG" sz="1200" dirty="0"/>
              <a:t>make the situation right after realising the hurt caused to the Victim(s).</a:t>
            </a:r>
            <a:endParaRPr lang="en-GB" sz="1200" dirty="0"/>
          </a:p>
          <a:p>
            <a:pPr marL="85725" indent="-85725">
              <a:buNone/>
            </a:pPr>
            <a:r>
              <a:rPr lang="en-GB" sz="1200" b="1" dirty="0"/>
              <a:t>Friends 1 &amp; 2</a:t>
            </a:r>
          </a:p>
          <a:p>
            <a:pPr marL="85725" indent="-85725"/>
            <a:r>
              <a:rPr lang="en-SG" sz="1200" dirty="0"/>
              <a:t>You are a character who notices the casual racism, and makes the other characters realise how to be more inclusive with the choice of language used. Your advice can help</a:t>
            </a:r>
            <a:r>
              <a:rPr lang="en-GB" sz="1200" dirty="0"/>
              <a:t> encourage understanding.</a:t>
            </a:r>
          </a:p>
          <a:p>
            <a:pPr marL="85725" indent="-85725">
              <a:buNone/>
            </a:pPr>
            <a:endParaRPr lang="en-GB" sz="1200" dirty="0"/>
          </a:p>
          <a:p>
            <a:pPr marL="85725" indent="-85725">
              <a:buNone/>
            </a:pPr>
            <a:r>
              <a:rPr lang="en-GB" sz="1200" dirty="0"/>
              <a:t>Note: Groups that have fewer than six members need to ensure that there is at least 1 Victim, 1 Offender and 1 Friend in your skit.</a:t>
            </a:r>
          </a:p>
          <a:p>
            <a:pPr marL="85725" indent="-85725">
              <a:buNone/>
            </a:pPr>
            <a:r>
              <a:rPr lang="en-SG" sz="1200" dirty="0"/>
              <a:t>Reminder: Your play should end with all characters wanting to help reduce casual racism. This means, every character gains from the experience.</a:t>
            </a:r>
          </a:p>
        </p:txBody>
      </p:sp>
      <p:sp>
        <p:nvSpPr>
          <p:cNvPr id="2" name="Date Placeholder 1">
            <a:extLst>
              <a:ext uri="{FF2B5EF4-FFF2-40B4-BE49-F238E27FC236}">
                <a16:creationId xmlns:a16="http://schemas.microsoft.com/office/drawing/2014/main" id="{45E02846-EED4-4A43-9A91-8B8B9BFA4260}"/>
              </a:ext>
            </a:extLst>
          </p:cNvPr>
          <p:cNvSpPr>
            <a:spLocks noGrp="1"/>
          </p:cNvSpPr>
          <p:nvPr>
            <p:ph type="dt" sz="half" idx="10"/>
          </p:nvPr>
        </p:nvSpPr>
        <p:spPr/>
        <p:txBody>
          <a:bodyPr/>
          <a:lstStyle/>
          <a:p>
            <a:r>
              <a:rPr lang="en-US" dirty="0">
                <a:solidFill>
                  <a:schemeClr val="bg1"/>
                </a:solidFill>
              </a:rPr>
              <a:t>9 February 2021</a:t>
            </a:r>
          </a:p>
        </p:txBody>
      </p:sp>
      <p:sp>
        <p:nvSpPr>
          <p:cNvPr id="9" name="Footer Placeholder 8">
            <a:extLst>
              <a:ext uri="{FF2B5EF4-FFF2-40B4-BE49-F238E27FC236}">
                <a16:creationId xmlns:a16="http://schemas.microsoft.com/office/drawing/2014/main" id="{AC09C25C-A33A-40DB-92E1-CF7083424616}"/>
              </a:ext>
            </a:extLst>
          </p:cNvPr>
          <p:cNvSpPr>
            <a:spLocks noGrp="1"/>
          </p:cNvSpPr>
          <p:nvPr>
            <p:ph type="ftr" sz="quarter" idx="11"/>
          </p:nvPr>
        </p:nvSpPr>
        <p:spPr/>
        <p:txBody>
          <a:bodyPr/>
          <a:lstStyle/>
          <a:p>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STORIES OF CASUAL RACISM</a:t>
            </a:r>
          </a:p>
        </p:txBody>
      </p:sp>
      <p:sp>
        <p:nvSpPr>
          <p:cNvPr id="10" name="Slide Number Placeholder 9">
            <a:extLst>
              <a:ext uri="{FF2B5EF4-FFF2-40B4-BE49-F238E27FC236}">
                <a16:creationId xmlns:a16="http://schemas.microsoft.com/office/drawing/2014/main" id="{172FCB10-D8A9-4CAB-9EC7-088767292EF9}"/>
              </a:ext>
            </a:extLst>
          </p:cNvPr>
          <p:cNvSpPr>
            <a:spLocks noGrp="1"/>
          </p:cNvSpPr>
          <p:nvPr>
            <p:ph type="sldNum" sz="quarter" idx="12"/>
          </p:nvPr>
        </p:nvSpPr>
        <p:spPr/>
        <p:txBody>
          <a:bodyPr/>
          <a:lstStyle/>
          <a:p>
            <a:fld id="{20A400F2-878E-F348-B2DE-238599701611}"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2709053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2269</TotalTime>
  <Words>3401</Words>
  <Application>Microsoft Office PowerPoint</Application>
  <PresentationFormat>Widescreen</PresentationFormat>
  <Paragraphs>340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American Typewriter</vt:lpstr>
      <vt:lpstr>Arial</vt:lpstr>
      <vt:lpstr>Arial Black</vt:lpstr>
      <vt:lpstr>Calibri</vt:lpstr>
      <vt:lpstr>Calibri Light</vt:lpstr>
      <vt:lpstr>Office Theme</vt:lpstr>
      <vt:lpstr>Curtains Up!   A whole-class activity of Stories of Casual Racism </vt:lpstr>
      <vt:lpstr>Introduction</vt:lpstr>
      <vt:lpstr>Behind the Scenes - your heart &amp; your head</vt:lpstr>
      <vt:lpstr>Set the Stage</vt:lpstr>
      <vt:lpstr>Prepare Your Play</vt:lpstr>
      <vt:lpstr>Group 1 - Was that a compliment or an insult?</vt:lpstr>
      <vt:lpstr>Group 2 – “You don’t look Singaporean.”</vt:lpstr>
      <vt:lpstr>Group 3 - Racial jokes: “But they’re cool with it!”</vt:lpstr>
      <vt:lpstr>Group 4 – Language can be a weapon</vt:lpstr>
      <vt:lpstr>Group 5 - What it means to be friends</vt:lpstr>
      <vt:lpstr>Group 6 - What’s in a name?</vt:lpstr>
      <vt:lpstr>Group 7 - Ouch! What a thoughtless question</vt:lpstr>
      <vt:lpstr> Present Your Play</vt:lpstr>
      <vt:lpstr>Afterwards PART A: Reflect on your group’s performance</vt:lpstr>
      <vt:lpstr>Afterwards PART B: Reflect on the other groups’ plays</vt:lpstr>
      <vt:lpstr>Afterwards PART C: Share your reflections</vt:lpstr>
      <vt:lpstr>  Happily Ever After     Time to give this activity  a good ending!     Say something encouraging  to each member of your group about working together.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Rules</dc:title>
  <dc:creator>Sumi</dc:creator>
  <cp:lastModifiedBy>Mary George</cp:lastModifiedBy>
  <cp:revision>119</cp:revision>
  <dcterms:created xsi:type="dcterms:W3CDTF">2020-11-01T01:11:52Z</dcterms:created>
  <dcterms:modified xsi:type="dcterms:W3CDTF">2021-02-09T02:36:24Z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