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6" r:id="rId3"/>
    <p:sldId id="260" r:id="rId4"/>
    <p:sldId id="261" r:id="rId5"/>
    <p:sldId id="268" r:id="rId6"/>
    <p:sldId id="269" r:id="rId7"/>
    <p:sldId id="267" r:id="rId8"/>
    <p:sldId id="27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E93CE-3F03-4CE7-86E3-0F65DC4876F9}" type="datetimeFigureOut">
              <a:rPr lang="en-SG" smtClean="0"/>
              <a:t>25/3/2019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BFB83-7324-45AD-8629-C535992F1DF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16606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6BFB83-7324-45AD-8629-C535992F1DF2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5110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C8CD836-0205-466C-872D-FE81F7CAAEE7}" type="datetime1">
              <a:rPr lang="en-SG" smtClean="0"/>
              <a:t>25/3/2019</a:t>
            </a:fld>
            <a:endParaRPr lang="en-SG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SG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1EAF-C57A-4766-BF1E-875B0762E421}" type="datetime1">
              <a:rPr lang="en-SG" smtClean="0"/>
              <a:t>25/3/2019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E43E5-819D-42BA-8252-8E56808CE562}" type="datetime1">
              <a:rPr lang="en-SG" smtClean="0"/>
              <a:t>25/3/2019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4C2-72EC-4191-BFDF-27443F76C2E6}" type="datetime1">
              <a:rPr lang="en-SG" smtClean="0"/>
              <a:t>25/3/2019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F0657A-125C-41DC-B6C2-E29058AA2FCD}" type="datetime1">
              <a:rPr lang="en-SG" smtClean="0"/>
              <a:t>25/3/2019</a:t>
            </a:fld>
            <a:endParaRPr lang="en-S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5A36-80B6-40B2-9E77-6BBA28EDD971}" type="datetime1">
              <a:rPr lang="en-SG" smtClean="0"/>
              <a:t>25/3/2019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8BE9F-7B91-4346-8D02-E9955AF43194}" type="datetime1">
              <a:rPr lang="en-SG" smtClean="0"/>
              <a:t>25/3/2019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0FB-01D1-4719-AEB6-0DE9DEF5FA40}" type="datetime1">
              <a:rPr lang="en-SG" smtClean="0"/>
              <a:t>25/3/2019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0297-3696-4B6E-9C72-70D77C624416}" type="datetime1">
              <a:rPr lang="en-SG" smtClean="0"/>
              <a:t>25/3/2019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C197-FB37-4F2F-BC72-BF6EC640C60B}" type="datetime1">
              <a:rPr lang="en-SG" smtClean="0"/>
              <a:t>25/3/2019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28F3-8EA8-4070-9D85-D57EDEBE91BB}" type="datetime1">
              <a:rPr lang="en-SG" smtClean="0"/>
              <a:t>25/3/2019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5A42C8A-6EA4-4783-89D0-31CA77B66667}" type="datetime1">
              <a:rPr lang="en-SG" smtClean="0"/>
              <a:t>25/3/2019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A941FC5-303C-40C7-937F-AF8D972B3818}" type="slidenum">
              <a:rPr lang="en-SG" smtClean="0"/>
              <a:t>‹#›</a:t>
            </a:fld>
            <a:endParaRPr lang="en-S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60648"/>
            <a:ext cx="1981200" cy="792088"/>
          </a:xfrm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6324600" cy="4608512"/>
          </a:xfrm>
        </p:spPr>
        <p:txBody>
          <a:bodyPr/>
          <a:lstStyle/>
          <a:p>
            <a:pPr algn="ctr"/>
            <a:r>
              <a:rPr lang="en-SG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Dignity </a:t>
            </a:r>
            <a:br>
              <a:rPr lang="en-SG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SG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Labour</a:t>
            </a:r>
            <a:br>
              <a:rPr lang="en-SG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S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SG" sz="2400" cap="none" dirty="0"/>
              <a:t>There is dignity in doing work </a:t>
            </a:r>
            <a:br>
              <a:rPr lang="en-SG" sz="2400" cap="none" dirty="0"/>
            </a:br>
            <a:r>
              <a:rPr lang="en-SG" sz="2400" cap="none" dirty="0"/>
              <a:t>honestly and whole-heartedly, </a:t>
            </a:r>
            <a:br>
              <a:rPr lang="en-SG" sz="2400" cap="none" dirty="0"/>
            </a:br>
            <a:r>
              <a:rPr lang="en-SG" sz="2400" cap="none" dirty="0"/>
              <a:t>regardless of whether </a:t>
            </a:r>
            <a:br>
              <a:rPr lang="en-SG" sz="2400" cap="none" dirty="0"/>
            </a:br>
            <a:r>
              <a:rPr lang="en-SG" sz="2400" cap="none" dirty="0"/>
              <a:t>the job is glamourous or not. </a:t>
            </a:r>
            <a:br>
              <a:rPr lang="en-S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S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S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1</a:t>
            </a:fld>
            <a:endParaRPr lang="en-SG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9E4DCD-D501-4D13-964F-D5F81B66E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2359"/>
            <a:ext cx="1199184" cy="49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46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162799" y="260649"/>
            <a:ext cx="1600201" cy="792088"/>
          </a:xfrm>
        </p:spPr>
        <p:txBody>
          <a:bodyPr>
            <a:normAutofit fontScale="32500" lnSpcReduction="20000"/>
          </a:bodyPr>
          <a:lstStyle/>
          <a:p>
            <a:endParaRPr lang="en-SG" dirty="0"/>
          </a:p>
          <a:p>
            <a:pPr algn="ctr"/>
            <a:r>
              <a:rPr lang="es-ES" sz="6200" b="1" dirty="0" err="1"/>
              <a:t>Dignity</a:t>
            </a:r>
            <a:r>
              <a:rPr lang="es-ES" sz="6200" b="1" dirty="0"/>
              <a:t> </a:t>
            </a:r>
            <a:r>
              <a:rPr lang="es-ES" sz="6200" b="1" dirty="0" err="1"/>
              <a:t>of</a:t>
            </a:r>
            <a:endParaRPr lang="es-ES" sz="6200" b="1" dirty="0"/>
          </a:p>
          <a:p>
            <a:pPr algn="ctr"/>
            <a:r>
              <a:rPr lang="es-ES" sz="6200" b="1" dirty="0" err="1"/>
              <a:t>Labour</a:t>
            </a:r>
            <a:r>
              <a:rPr lang="es-ES" sz="6200" b="1" dirty="0"/>
              <a:t> </a:t>
            </a:r>
          </a:p>
          <a:p>
            <a:endParaRPr lang="en-S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27329"/>
            <a:ext cx="6192688" cy="6370021"/>
          </a:xfrm>
        </p:spPr>
        <p:txBody>
          <a:bodyPr/>
          <a:lstStyle/>
          <a:p>
            <a:pPr algn="l"/>
            <a:r>
              <a:rPr lang="en-SG" sz="1800" dirty="0">
                <a:solidFill>
                  <a:schemeClr val="tx1"/>
                </a:solidFill>
                <a:latin typeface="Cambria" panose="02040503050406030204" pitchFamily="18" charset="0"/>
              </a:rPr>
              <a:t>  </a:t>
            </a:r>
            <a:br>
              <a:rPr lang="en-SG" sz="1800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br>
              <a:rPr lang="en-SG" sz="1800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br>
              <a:rPr lang="en-SG" sz="1800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br>
              <a:rPr lang="en-SG" sz="1800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r>
              <a:rPr lang="en-SG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on this activity in small groups.</a:t>
            </a:r>
            <a:br>
              <a:rPr lang="en-SG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20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</a:t>
            </a:r>
            <a:r>
              <a:rPr lang="en-SG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six jobs that are done at your school. Exclude teachers, counselors, allied educators, the principal and other school leaders.</a:t>
            </a:r>
            <a:b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20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0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Pick one of the six listed jobs. </a:t>
            </a:r>
            <a:b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20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0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Have a conversation with two individuals who do this work at your school. </a:t>
            </a:r>
            <a:b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20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0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Answer the six questions.</a:t>
            </a:r>
            <a:b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20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0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Share your answers with the class, using the following slides. </a:t>
            </a:r>
            <a:br>
              <a:rPr lang="en-US" sz="20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cap="none" dirty="0">
                <a:solidFill>
                  <a:schemeClr val="tx1"/>
                </a:solidFill>
              </a:rPr>
            </a:br>
            <a:br>
              <a:rPr lang="en-US" sz="1800" cap="none" dirty="0">
                <a:solidFill>
                  <a:schemeClr val="tx1"/>
                </a:solidFill>
              </a:rPr>
            </a:br>
            <a:br>
              <a:rPr lang="en-SG" sz="1800" cap="none" dirty="0">
                <a:solidFill>
                  <a:schemeClr val="tx1"/>
                </a:solidFill>
              </a:rPr>
            </a:br>
            <a:br>
              <a:rPr lang="en-SG" sz="1800" cap="none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br>
              <a:rPr lang="en-SG" sz="1800" cap="none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br>
              <a:rPr lang="en-SG" sz="1800" cap="none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br>
              <a:rPr lang="en-SG" sz="1800" cap="none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endParaRPr lang="en-SG" sz="1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2</a:t>
            </a:fld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8D0D9F-3026-4900-B0B5-20942812CD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44154"/>
            <a:ext cx="792088" cy="32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1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010400" y="116632"/>
            <a:ext cx="1981200" cy="1224136"/>
          </a:xfrm>
        </p:spPr>
        <p:txBody>
          <a:bodyPr>
            <a:normAutofit/>
          </a:bodyPr>
          <a:lstStyle/>
          <a:p>
            <a:pPr algn="ctr"/>
            <a:r>
              <a:rPr lang="en-SG" dirty="0"/>
              <a:t> </a:t>
            </a:r>
            <a:r>
              <a:rPr lang="es-ES" sz="2000" b="1" dirty="0" err="1"/>
              <a:t>Dignity</a:t>
            </a:r>
            <a:r>
              <a:rPr lang="es-ES" sz="2000" b="1" dirty="0"/>
              <a:t> </a:t>
            </a:r>
            <a:r>
              <a:rPr lang="es-ES" sz="2000" b="1" dirty="0" err="1"/>
              <a:t>of</a:t>
            </a:r>
            <a:endParaRPr lang="es-ES" sz="2000" b="1" dirty="0"/>
          </a:p>
          <a:p>
            <a:pPr algn="ctr"/>
            <a:r>
              <a:rPr lang="es-ES" sz="2000" b="1" dirty="0" err="1"/>
              <a:t>Labour</a:t>
            </a:r>
            <a:r>
              <a:rPr lang="es-ES" sz="2000" b="1" dirty="0"/>
              <a:t> </a:t>
            </a:r>
            <a:endParaRPr lang="en-SG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764704"/>
            <a:ext cx="5616624" cy="4824536"/>
          </a:xfrm>
        </p:spPr>
        <p:txBody>
          <a:bodyPr/>
          <a:lstStyle/>
          <a:p>
            <a:pPr algn="ctr"/>
            <a:r>
              <a:rPr lang="en-SG" sz="1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Share your findings based </a:t>
            </a:r>
            <a:br>
              <a:rPr lang="en-SG" sz="1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1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 your conversations with school staff</a:t>
            </a:r>
            <a:br>
              <a:rPr lang="en-SG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1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who do the job your group selected</a:t>
            </a:r>
            <a:r>
              <a:rPr lang="en-SG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SG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SG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hat is hard </a:t>
            </a:r>
            <a:br>
              <a:rPr lang="en-US" sz="3600" b="1" u="sng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about their job?</a:t>
            </a:r>
            <a:br>
              <a:rPr lang="en-SG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SG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3</a:t>
            </a:fld>
            <a:endParaRPr lang="en-S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44154"/>
            <a:ext cx="792088" cy="32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42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20272" y="188641"/>
            <a:ext cx="1944215" cy="720079"/>
          </a:xfrm>
        </p:spPr>
        <p:txBody>
          <a:bodyPr>
            <a:normAutofit fontScale="55000" lnSpcReduction="20000"/>
          </a:bodyPr>
          <a:lstStyle/>
          <a:p>
            <a:pPr algn="ctr"/>
            <a:endParaRPr lang="es-ES" b="1" dirty="0"/>
          </a:p>
          <a:p>
            <a:pPr algn="ctr"/>
            <a:r>
              <a:rPr lang="es-ES" sz="2900" b="1" dirty="0" err="1"/>
              <a:t>Dignity</a:t>
            </a:r>
            <a:r>
              <a:rPr lang="es-ES" sz="2900" b="1" dirty="0"/>
              <a:t> </a:t>
            </a:r>
            <a:r>
              <a:rPr lang="es-ES" sz="2900" b="1" dirty="0" err="1"/>
              <a:t>of</a:t>
            </a:r>
            <a:endParaRPr lang="es-ES" sz="2900" b="1" dirty="0"/>
          </a:p>
          <a:p>
            <a:pPr algn="ctr"/>
            <a:r>
              <a:rPr lang="es-ES" sz="2900" b="1" dirty="0" err="1"/>
              <a:t>Labour</a:t>
            </a:r>
            <a:r>
              <a:rPr lang="es-ES" sz="2900" b="1" dirty="0"/>
              <a:t> </a:t>
            </a:r>
            <a:r>
              <a:rPr lang="en-SG" sz="2900" dirty="0"/>
              <a:t>	</a:t>
            </a:r>
          </a:p>
          <a:p>
            <a:endParaRPr lang="en-S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04664"/>
            <a:ext cx="6324600" cy="4392488"/>
          </a:xfrm>
        </p:spPr>
        <p:txBody>
          <a:bodyPr/>
          <a:lstStyle/>
          <a:p>
            <a:pPr algn="ctr"/>
            <a:r>
              <a:rPr lang="en-SG" sz="2400" i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Share your findings</a:t>
            </a:r>
            <a:r>
              <a:rPr lang="en-SG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SG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what ways can </a:t>
            </a:r>
            <a:b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work be satisfying?</a:t>
            </a:r>
            <a:br>
              <a:rPr lang="en-SG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SG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4</a:t>
            </a:fld>
            <a:endParaRPr lang="en-S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87" y="6352115"/>
            <a:ext cx="788113" cy="32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25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010400" y="116632"/>
            <a:ext cx="1981200" cy="1224136"/>
          </a:xfrm>
        </p:spPr>
        <p:txBody>
          <a:bodyPr>
            <a:normAutofit/>
          </a:bodyPr>
          <a:lstStyle/>
          <a:p>
            <a:pPr algn="ctr"/>
            <a:r>
              <a:rPr lang="en-SG" dirty="0"/>
              <a:t> </a:t>
            </a:r>
            <a:r>
              <a:rPr lang="es-ES" sz="2000" b="1" dirty="0" err="1"/>
              <a:t>Dignity</a:t>
            </a:r>
            <a:r>
              <a:rPr lang="es-ES" sz="2000" b="1" dirty="0"/>
              <a:t> </a:t>
            </a:r>
            <a:r>
              <a:rPr lang="es-ES" sz="2000" b="1" dirty="0" err="1"/>
              <a:t>of</a:t>
            </a:r>
            <a:endParaRPr lang="es-ES" sz="2000" b="1" dirty="0"/>
          </a:p>
          <a:p>
            <a:pPr algn="ctr"/>
            <a:r>
              <a:rPr lang="es-ES" sz="2000" b="1" dirty="0" err="1"/>
              <a:t>Labour</a:t>
            </a:r>
            <a:r>
              <a:rPr lang="es-ES" sz="2000" b="1" dirty="0"/>
              <a:t> </a:t>
            </a:r>
            <a:endParaRPr lang="en-SG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764704"/>
            <a:ext cx="6624736" cy="3528392"/>
          </a:xfrm>
        </p:spPr>
        <p:txBody>
          <a:bodyPr/>
          <a:lstStyle/>
          <a:p>
            <a:pPr algn="ctr"/>
            <a:r>
              <a:rPr lang="en-SG" sz="1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Share your findings</a:t>
            </a:r>
            <a: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Why did they </a:t>
            </a:r>
            <a:b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choose to work </a:t>
            </a:r>
            <a:b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 your school? </a:t>
            </a:r>
            <a:br>
              <a:rPr lang="en-S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SG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971600" y="6356350"/>
            <a:ext cx="792088" cy="274320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5</a:t>
            </a:fld>
            <a:endParaRPr lang="en-S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44154"/>
            <a:ext cx="792088" cy="32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23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20272" y="188641"/>
            <a:ext cx="1944215" cy="720079"/>
          </a:xfrm>
        </p:spPr>
        <p:txBody>
          <a:bodyPr>
            <a:normAutofit fontScale="55000" lnSpcReduction="20000"/>
          </a:bodyPr>
          <a:lstStyle/>
          <a:p>
            <a:pPr algn="ctr"/>
            <a:endParaRPr lang="es-ES" b="1" dirty="0"/>
          </a:p>
          <a:p>
            <a:pPr algn="ctr"/>
            <a:r>
              <a:rPr lang="es-ES" sz="2900" b="1" dirty="0" err="1"/>
              <a:t>Dignity</a:t>
            </a:r>
            <a:r>
              <a:rPr lang="es-ES" sz="2900" b="1" dirty="0"/>
              <a:t> </a:t>
            </a:r>
            <a:r>
              <a:rPr lang="es-ES" sz="2900" b="1" dirty="0" err="1"/>
              <a:t>of</a:t>
            </a:r>
            <a:endParaRPr lang="es-ES" sz="2900" b="1" dirty="0"/>
          </a:p>
          <a:p>
            <a:pPr algn="ctr"/>
            <a:r>
              <a:rPr lang="es-ES" sz="2900" b="1" dirty="0" err="1"/>
              <a:t>Labour</a:t>
            </a:r>
            <a:r>
              <a:rPr lang="es-ES" sz="2900" b="1" dirty="0"/>
              <a:t> </a:t>
            </a:r>
            <a:r>
              <a:rPr lang="en-SG" sz="2900" dirty="0"/>
              <a:t>	</a:t>
            </a:r>
          </a:p>
          <a:p>
            <a:endParaRPr lang="en-S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5789240" cy="5832648"/>
          </a:xfrm>
        </p:spPr>
        <p:txBody>
          <a:bodyPr/>
          <a:lstStyle/>
          <a:p>
            <a:pPr algn="ctr"/>
            <a:r>
              <a:rPr lang="en-SG" sz="2400" i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Share your findings</a:t>
            </a:r>
            <a:r>
              <a:rPr lang="en-SG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SG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How does </a:t>
            </a:r>
            <a:b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their work make </a:t>
            </a:r>
            <a:b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your school </a:t>
            </a:r>
            <a:b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better place?</a:t>
            </a:r>
            <a:br>
              <a:rPr lang="en-SG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SG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6</a:t>
            </a:fld>
            <a:endParaRPr lang="en-S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87" y="6352115"/>
            <a:ext cx="788113" cy="32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48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010400" y="116632"/>
            <a:ext cx="1981200" cy="1224136"/>
          </a:xfrm>
        </p:spPr>
        <p:txBody>
          <a:bodyPr>
            <a:normAutofit/>
          </a:bodyPr>
          <a:lstStyle/>
          <a:p>
            <a:pPr algn="ctr"/>
            <a:r>
              <a:rPr lang="en-SG" dirty="0"/>
              <a:t> </a:t>
            </a:r>
            <a:r>
              <a:rPr lang="es-ES" sz="2000" b="1" dirty="0" err="1"/>
              <a:t>Dignity</a:t>
            </a:r>
            <a:r>
              <a:rPr lang="es-ES" sz="2000" b="1" dirty="0"/>
              <a:t> </a:t>
            </a:r>
            <a:r>
              <a:rPr lang="es-ES" sz="2000" b="1" dirty="0" err="1"/>
              <a:t>of</a:t>
            </a:r>
            <a:endParaRPr lang="es-ES" sz="2000" b="1" dirty="0"/>
          </a:p>
          <a:p>
            <a:pPr algn="ctr"/>
            <a:r>
              <a:rPr lang="es-ES" sz="2000" b="1" dirty="0" err="1"/>
              <a:t>Labour</a:t>
            </a:r>
            <a:r>
              <a:rPr lang="es-ES" sz="2000" b="1" dirty="0"/>
              <a:t> </a:t>
            </a:r>
            <a:endParaRPr lang="en-SG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764704"/>
            <a:ext cx="6624736" cy="5400600"/>
          </a:xfrm>
        </p:spPr>
        <p:txBody>
          <a:bodyPr/>
          <a:lstStyle/>
          <a:p>
            <a:pPr algn="ctr"/>
            <a:r>
              <a:rPr lang="en-SG" sz="1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Share your findings</a:t>
            </a:r>
            <a: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is our wish </a:t>
            </a:r>
            <a:b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people who do </a:t>
            </a:r>
            <a:b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this work at school? </a:t>
            </a:r>
            <a:b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SG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971600" y="6356350"/>
            <a:ext cx="792088" cy="274320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7</a:t>
            </a:fld>
            <a:endParaRPr lang="en-S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44154"/>
            <a:ext cx="792088" cy="32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78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20272" y="188641"/>
            <a:ext cx="1944215" cy="720079"/>
          </a:xfrm>
        </p:spPr>
        <p:txBody>
          <a:bodyPr>
            <a:normAutofit fontScale="55000" lnSpcReduction="20000"/>
          </a:bodyPr>
          <a:lstStyle/>
          <a:p>
            <a:pPr algn="ctr"/>
            <a:endParaRPr lang="es-ES" b="1" dirty="0"/>
          </a:p>
          <a:p>
            <a:pPr algn="ctr"/>
            <a:r>
              <a:rPr lang="es-ES" sz="2900" b="1" dirty="0" err="1"/>
              <a:t>Dignity</a:t>
            </a:r>
            <a:r>
              <a:rPr lang="es-ES" sz="2900" b="1" dirty="0"/>
              <a:t> </a:t>
            </a:r>
            <a:r>
              <a:rPr lang="es-ES" sz="2900" b="1" dirty="0" err="1"/>
              <a:t>of</a:t>
            </a:r>
            <a:endParaRPr lang="es-ES" sz="2900" b="1" dirty="0"/>
          </a:p>
          <a:p>
            <a:pPr algn="ctr"/>
            <a:r>
              <a:rPr lang="es-ES" sz="2900" b="1" dirty="0" err="1"/>
              <a:t>Labour</a:t>
            </a:r>
            <a:r>
              <a:rPr lang="es-ES" sz="2900" b="1" dirty="0"/>
              <a:t> </a:t>
            </a:r>
            <a:r>
              <a:rPr lang="en-SG" sz="2900" dirty="0"/>
              <a:t>	</a:t>
            </a:r>
          </a:p>
          <a:p>
            <a:endParaRPr lang="en-S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6166048" cy="5832648"/>
          </a:xfrm>
        </p:spPr>
        <p:txBody>
          <a:bodyPr/>
          <a:lstStyle/>
          <a:p>
            <a:pPr algn="ctr"/>
            <a:r>
              <a:rPr lang="en-SG" sz="2400" i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Share your findings</a:t>
            </a:r>
            <a:r>
              <a:rPr lang="en-SG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SG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what ways can you respect and value </a:t>
            </a:r>
            <a:b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those who do this job?</a:t>
            </a:r>
            <a:br>
              <a:rPr lang="en-S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SG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8</a:t>
            </a:fld>
            <a:endParaRPr lang="en-S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80" y="6195587"/>
            <a:ext cx="1076145" cy="4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04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9505643"/>
              </p:ext>
            </p:extLst>
          </p:nvPr>
        </p:nvGraphicFramePr>
        <p:xfrm>
          <a:off x="1115616" y="2060849"/>
          <a:ext cx="691276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32248">
                <a:tc>
                  <a:txBody>
                    <a:bodyPr/>
                    <a:lstStyle/>
                    <a:p>
                      <a:endParaRPr lang="en-SG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SG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SG" sz="3600" b="1" i="0" u="none" strike="noStrike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How will your class </a:t>
                      </a:r>
                    </a:p>
                    <a:p>
                      <a:pPr algn="ctr"/>
                      <a:r>
                        <a:rPr lang="en-SG" sz="3600" b="1" i="0" u="none" strike="noStrike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show your appreciation </a:t>
                      </a:r>
                    </a:p>
                    <a:p>
                      <a:pPr algn="ctr"/>
                      <a:r>
                        <a:rPr lang="en-SG" sz="3600" b="1" i="0" u="none" strike="noStrike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at least six </a:t>
                      </a:r>
                    </a:p>
                    <a:p>
                      <a:pPr algn="ctr"/>
                      <a:r>
                        <a:rPr lang="en-SG" sz="3600" b="1" i="0" u="none" strike="noStrike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non-teaching adults </a:t>
                      </a:r>
                    </a:p>
                    <a:p>
                      <a:pPr algn="ctr"/>
                      <a:r>
                        <a:rPr lang="en-SG" sz="3600" b="1" i="0" u="none" strike="noStrike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 your school this month ?</a:t>
                      </a:r>
                      <a:endParaRPr lang="en-SG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04663"/>
            <a:ext cx="8366724" cy="1005577"/>
          </a:xfrm>
        </p:spPr>
        <p:txBody>
          <a:bodyPr/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Big Question</a:t>
            </a:r>
            <a:endParaRPr lang="en-SG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1FC5-303C-40C7-937F-AF8D972B3818}" type="slidenum">
              <a:rPr lang="en-SG" smtClean="0"/>
              <a:t>9</a:t>
            </a:fld>
            <a:endParaRPr lang="en-SG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3F92F0-D845-44EA-9A89-E75380230C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80" y="6195587"/>
            <a:ext cx="1076145" cy="4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526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149</TotalTime>
  <Words>84</Words>
  <Application>Microsoft Office PowerPoint</Application>
  <PresentationFormat>On-screen Show (4:3)</PresentationFormat>
  <Paragraphs>43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Franklin Gothic Medium</vt:lpstr>
      <vt:lpstr>Wingdings</vt:lpstr>
      <vt:lpstr>Wingdings 2</vt:lpstr>
      <vt:lpstr>Grid</vt:lpstr>
      <vt:lpstr>The Dignity  of Labour  There is dignity in doing work  honestly and whole-heartedly,  regardless of whether  the job is glamourous or not.   </vt:lpstr>
      <vt:lpstr>      Work on this activity in small groups.  STEP 1: List six jobs that are done at your school. Exclude teachers, counselors, allied educators, the principal and other school leaders.  STEP 2: Pick one of the six listed jobs.   STEP 3: Have a conversation with two individuals who do this work at your school.   STEP 4: Answer the six questions.  STEP 5: Share your answers with the class, using the following slides.         </vt:lpstr>
      <vt:lpstr>Share your findings based  on your conversations with school staff who do the job your group selected.  1. What is hard  about their job?   </vt:lpstr>
      <vt:lpstr>Share your findings.  2. In what ways can  the work be satisfying? </vt:lpstr>
      <vt:lpstr>Share your findings.  3. Why did they  choose to work  at your school?  </vt:lpstr>
      <vt:lpstr>Share your findings.  4. How does  their work make  your school  a better place?  </vt:lpstr>
      <vt:lpstr>Share your findings.  5. What is our wish  for people who do  this work at school?    </vt:lpstr>
      <vt:lpstr>Share your findings.  6. In what ways can you respect and value  those who do this job? </vt:lpstr>
      <vt:lpstr>The Big Question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Sudha</dc:creator>
  <cp:lastModifiedBy>SudhaMary</cp:lastModifiedBy>
  <cp:revision>22</cp:revision>
  <dcterms:created xsi:type="dcterms:W3CDTF">2014-04-07T14:43:10Z</dcterms:created>
  <dcterms:modified xsi:type="dcterms:W3CDTF">2019-03-25T07:38:37Z</dcterms:modified>
</cp:coreProperties>
</file>